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anose="020B0604020202020204" charset="-7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5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742c7c7b0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742c7c7b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742c7c7b0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742c7c7b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742c7c7b0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742c7c7b0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742c7c7b0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742c7c7b0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1bd0cce05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1bd0cce0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1bd0cce05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1bd0cce05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742c7c7b0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742c7c7b0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1bd0cce05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1bd0cce0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1bd0cce05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1bd0cce05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1bd0cce05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1bd0cce0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1bd0cce05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1bd0cce05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742c7c7b0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742c7c7b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peck" TargetMode="External"/><Relationship Id="rId3" Type="http://schemas.openxmlformats.org/officeDocument/2006/relationships/image" Target="../media/image3.gif"/><Relationship Id="rId7" Type="http://schemas.openxmlformats.org/officeDocument/2006/relationships/hyperlink" Target="https://en.wikipedia.org/wiki/Baltic_reg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Baltic_Sea" TargetMode="External"/><Relationship Id="rId5" Type="http://schemas.openxmlformats.org/officeDocument/2006/relationships/hyperlink" Target="https://en.wikipedia.org/wiki/Latvia" TargetMode="External"/><Relationship Id="rId10" Type="http://schemas.openxmlformats.org/officeDocument/2006/relationships/image" Target="../media/image5.jpg"/><Relationship Id="rId4" Type="http://schemas.openxmlformats.org/officeDocument/2006/relationships/hyperlink" Target="https://en.wikipedia.org/wiki/Fish_(food)" TargetMode="Externa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hyperlink" Target="https://youtu.be/mAF-zeq8NuY" TargetMode="External"/><Relationship Id="rId4" Type="http://schemas.openxmlformats.org/officeDocument/2006/relationships/hyperlink" Target="https://youtu.be/J95n9ie0Gy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youtu.be/a48uOVbaCb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hyperlink" Target="https://www.facebook.com/elviveikali/videos/karameliz%C4%93ts-auzu-p%C4%81rslu-k%C4%81rtojums/10588691808562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s://youtu.be/CnlKXAPeN0I"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Potato"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en.wikipedia.org/wiki/Dairy_product" TargetMode="External"/><Relationship Id="rId5" Type="http://schemas.openxmlformats.org/officeDocument/2006/relationships/hyperlink" Target="https://en.wikipedia.org/wiki/Pork" TargetMode="External"/><Relationship Id="rId4" Type="http://schemas.openxmlformats.org/officeDocument/2006/relationships/hyperlink" Target="https://en.wikipedia.org/wiki/Rye_bread"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428499" y="1965046"/>
            <a:ext cx="6317700" cy="22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i="1"/>
              <a:t>Communication Through Food</a:t>
            </a:r>
            <a:endParaRPr b="1" i="1"/>
          </a:p>
        </p:txBody>
      </p:sp>
      <p:pic>
        <p:nvPicPr>
          <p:cNvPr id="129" name="Google Shape;129;p13"/>
          <p:cNvPicPr preferRelativeResize="0"/>
          <p:nvPr/>
        </p:nvPicPr>
        <p:blipFill>
          <a:blip r:embed="rId3">
            <a:alphaModFix/>
          </a:blip>
          <a:stretch>
            <a:fillRect/>
          </a:stretch>
        </p:blipFill>
        <p:spPr>
          <a:xfrm>
            <a:off x="6495846" y="202100"/>
            <a:ext cx="2433627" cy="2419348"/>
          </a:xfrm>
          <a:prstGeom prst="rect">
            <a:avLst/>
          </a:prstGeom>
          <a:noFill/>
          <a:ln>
            <a:noFill/>
          </a:ln>
        </p:spPr>
      </p:pic>
      <p:pic>
        <p:nvPicPr>
          <p:cNvPr id="130" name="Google Shape;130;p13"/>
          <p:cNvPicPr preferRelativeResize="0"/>
          <p:nvPr/>
        </p:nvPicPr>
        <p:blipFill>
          <a:blip r:embed="rId4">
            <a:alphaModFix/>
          </a:blip>
          <a:stretch>
            <a:fillRect/>
          </a:stretch>
        </p:blipFill>
        <p:spPr>
          <a:xfrm>
            <a:off x="173925" y="202099"/>
            <a:ext cx="5615876" cy="160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1920325" y="190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Stuffed egg appetizer - </a:t>
            </a:r>
            <a:r>
              <a:rPr lang="en-GB">
                <a:solidFill>
                  <a:srgbClr val="783F04"/>
                </a:solidFill>
              </a:rPr>
              <a:t>Mushrooms(amanita muscaria/ fly agaric)</a:t>
            </a:r>
            <a:endParaRPr>
              <a:solidFill>
                <a:srgbClr val="783F04"/>
              </a:solidFill>
            </a:endParaRPr>
          </a:p>
        </p:txBody>
      </p:sp>
      <p:sp>
        <p:nvSpPr>
          <p:cNvPr id="202" name="Google Shape;202;p22"/>
          <p:cNvSpPr txBox="1">
            <a:spLocks noGrp="1"/>
          </p:cNvSpPr>
          <p:nvPr>
            <p:ph type="body" idx="1"/>
          </p:nvPr>
        </p:nvSpPr>
        <p:spPr>
          <a:xfrm>
            <a:off x="200250" y="1345225"/>
            <a:ext cx="8743500" cy="3574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r>
              <a:rPr lang="en-GB" b="1">
                <a:solidFill>
                  <a:srgbClr val="000000"/>
                </a:solidFill>
                <a:latin typeface="Arial"/>
                <a:ea typeface="Arial"/>
                <a:cs typeface="Arial"/>
                <a:sym typeface="Arial"/>
              </a:rPr>
              <a:t>Ingredients:  </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Eggs – 3 pcs </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Ham – 120 g</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Cheese – 100 g</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Cherry tomatoes – 15 pcs</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Fresh cucumber – 1 – 2 pcs</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Mayonnaise – 1 – 2 tbsp</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Dill, parsley, chives to decorate the dish</a:t>
            </a:r>
            <a:endParaRPr b="1">
              <a:solidFill>
                <a:srgbClr val="000000"/>
              </a:solidFill>
              <a:latin typeface="Arial"/>
              <a:ea typeface="Arial"/>
              <a:cs typeface="Arial"/>
              <a:sym typeface="Arial"/>
            </a:endParaRPr>
          </a:p>
          <a:p>
            <a:pPr marL="0" lvl="0" indent="0" algn="l" rtl="0">
              <a:spcBef>
                <a:spcPts val="0"/>
              </a:spcBef>
              <a:spcAft>
                <a:spcPts val="0"/>
              </a:spcAft>
              <a:buNone/>
            </a:pPr>
            <a:r>
              <a:rPr lang="en-GB"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marL="0" lvl="0" indent="0" algn="l" rtl="0">
              <a:spcBef>
                <a:spcPts val="400"/>
              </a:spcBef>
              <a:spcAft>
                <a:spcPts val="0"/>
              </a:spcAft>
              <a:buNone/>
            </a:pPr>
            <a:r>
              <a:rPr lang="en-GB" b="1">
                <a:solidFill>
                  <a:srgbClr val="000000"/>
                </a:solidFill>
                <a:latin typeface="Arial"/>
                <a:ea typeface="Arial"/>
                <a:cs typeface="Arial"/>
                <a:sym typeface="Arial"/>
              </a:rPr>
              <a:t>Cooking</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Boil the eggs and grate them. Chop ham into small cubes and grate cheese. Mix all the components, add mayonnaise and form the mushroom stems from the mixture. Cut the tomatoes in half and scoop out the seeds. Slice the cucumbers, place the mushroom stems on the slices. Put the halved tomato on  each stem and decorate with mayonnaise.</a:t>
            </a:r>
            <a:endParaRPr b="1">
              <a:solidFill>
                <a:srgbClr val="000000"/>
              </a:solidFill>
              <a:latin typeface="Arial"/>
              <a:ea typeface="Arial"/>
              <a:cs typeface="Arial"/>
              <a:sym typeface="Arial"/>
            </a:endParaRPr>
          </a:p>
          <a:p>
            <a:pPr marL="0" lvl="0" indent="0" algn="l" rtl="0">
              <a:spcBef>
                <a:spcPts val="600"/>
              </a:spcBef>
              <a:spcAft>
                <a:spcPts val="1600"/>
              </a:spcAft>
              <a:buNone/>
            </a:pPr>
            <a:endParaRPr>
              <a:solidFill>
                <a:srgbClr val="000000"/>
              </a:solidFill>
              <a:latin typeface="Arial"/>
              <a:ea typeface="Arial"/>
              <a:cs typeface="Arial"/>
              <a:sym typeface="Arial"/>
            </a:endParaRPr>
          </a:p>
        </p:txBody>
      </p:sp>
      <p:pic>
        <p:nvPicPr>
          <p:cNvPr id="203" name="Google Shape;203;p22"/>
          <p:cNvPicPr preferRelativeResize="0"/>
          <p:nvPr/>
        </p:nvPicPr>
        <p:blipFill>
          <a:blip r:embed="rId3">
            <a:alphaModFix/>
          </a:blip>
          <a:stretch>
            <a:fillRect/>
          </a:stretch>
        </p:blipFill>
        <p:spPr>
          <a:xfrm>
            <a:off x="189250" y="190272"/>
            <a:ext cx="1731075" cy="1154950"/>
          </a:xfrm>
          <a:prstGeom prst="rect">
            <a:avLst/>
          </a:prstGeom>
          <a:noFill/>
          <a:ln>
            <a:noFill/>
          </a:ln>
          <a:effectLst>
            <a:reflection endPos="30000" dist="38100" dir="5400000" fadeDir="5400012" sy="-100000" algn="bl" rotWithShape="0"/>
          </a:effectLst>
        </p:spPr>
      </p:pic>
      <p:pic>
        <p:nvPicPr>
          <p:cNvPr id="204" name="Google Shape;204;p22"/>
          <p:cNvPicPr preferRelativeResize="0"/>
          <p:nvPr/>
        </p:nvPicPr>
        <p:blipFill>
          <a:blip r:embed="rId4">
            <a:alphaModFix/>
          </a:blip>
          <a:stretch>
            <a:fillRect/>
          </a:stretch>
        </p:blipFill>
        <p:spPr>
          <a:xfrm>
            <a:off x="5286150" y="1256900"/>
            <a:ext cx="3657600" cy="238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title"/>
          </p:nvPr>
        </p:nvSpPr>
        <p:spPr>
          <a:xfrm>
            <a:off x="1920325" y="190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Vegetable soup light dish - </a:t>
            </a:r>
            <a:r>
              <a:rPr lang="en-GB">
                <a:solidFill>
                  <a:srgbClr val="783F04"/>
                </a:solidFill>
              </a:rPr>
              <a:t>Creamy pumpkin soup </a:t>
            </a:r>
            <a:endParaRPr>
              <a:solidFill>
                <a:srgbClr val="783F04"/>
              </a:solidFill>
            </a:endParaRPr>
          </a:p>
        </p:txBody>
      </p:sp>
      <p:sp>
        <p:nvSpPr>
          <p:cNvPr id="210" name="Google Shape;210;p23"/>
          <p:cNvSpPr txBox="1">
            <a:spLocks noGrp="1"/>
          </p:cNvSpPr>
          <p:nvPr>
            <p:ph type="body" idx="1"/>
          </p:nvPr>
        </p:nvSpPr>
        <p:spPr>
          <a:xfrm>
            <a:off x="200250" y="1569000"/>
            <a:ext cx="8743500" cy="3574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r>
              <a:rPr lang="en-GB" b="1">
                <a:solidFill>
                  <a:srgbClr val="000000"/>
                </a:solidFill>
                <a:latin typeface="Arial"/>
                <a:ea typeface="Arial"/>
                <a:cs typeface="Arial"/>
                <a:sym typeface="Arial"/>
              </a:rPr>
              <a:t>Ingredients:  </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1 pumpkin (cut in half); 1 large onion (chopped) 	</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2 potatoes (cubed) and 1 carrot (cubed)</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1 liter chicken or vegetable broth</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Roughly 120g butter + olive oil + cream</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Cayenne pepper + other suitable spices</a:t>
            </a:r>
            <a:endParaRPr b="1">
              <a:solidFill>
                <a:srgbClr val="000000"/>
              </a:solidFill>
              <a:latin typeface="Arial"/>
              <a:ea typeface="Arial"/>
              <a:cs typeface="Arial"/>
              <a:sym typeface="Arial"/>
            </a:endParaRPr>
          </a:p>
          <a:p>
            <a:pPr marL="0" lvl="0" indent="0" algn="l" rtl="0">
              <a:spcBef>
                <a:spcPts val="400"/>
              </a:spcBef>
              <a:spcAft>
                <a:spcPts val="0"/>
              </a:spcAft>
              <a:buNone/>
            </a:pPr>
            <a:r>
              <a:rPr lang="en-GB" b="1">
                <a:solidFill>
                  <a:srgbClr val="000000"/>
                </a:solidFill>
                <a:latin typeface="Arial"/>
                <a:ea typeface="Arial"/>
                <a:cs typeface="Arial"/>
                <a:sym typeface="Arial"/>
              </a:rPr>
              <a:t>Cooking</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Cut the pumpkin in half and place on a baking tray yellow side up. Roast in oven for roughly 30-40 minutes until soft and peel comes off easily. Meanwhile chop the onion and caramelize it in a pot with some olive oil, butter, salt and pepper. Cut roasted pumpkin in cubes and add them into the pot with the rest of butter. Put the lid on, turn the heat low and leave for 20 minutes. Add chopped potatoes and carrot; pour broth over the vegetables and cook until they are tender. Puree the soup and season to taste with salt, pepper and a pinch of Cayenne pepper. Add a cup of cream to the pot right before serving. Sprinkle some roasted pumpkin seeds on top of the soup when serving</a:t>
            </a:r>
            <a:endParaRPr b="1">
              <a:solidFill>
                <a:srgbClr val="000000"/>
              </a:solidFill>
              <a:latin typeface="Arial"/>
              <a:ea typeface="Arial"/>
              <a:cs typeface="Arial"/>
              <a:sym typeface="Arial"/>
            </a:endParaRPr>
          </a:p>
          <a:p>
            <a:pPr marL="0" lvl="0" indent="0" algn="l" rtl="0">
              <a:spcBef>
                <a:spcPts val="600"/>
              </a:spcBef>
              <a:spcAft>
                <a:spcPts val="0"/>
              </a:spcAft>
              <a:buNone/>
            </a:pPr>
            <a:endParaRPr b="1">
              <a:solidFill>
                <a:srgbClr val="000000"/>
              </a:solidFill>
              <a:latin typeface="Arial"/>
              <a:ea typeface="Arial"/>
              <a:cs typeface="Arial"/>
              <a:sym typeface="Arial"/>
            </a:endParaRPr>
          </a:p>
          <a:p>
            <a:pPr marL="0" lvl="0" indent="0" algn="l" rtl="0">
              <a:spcBef>
                <a:spcPts val="600"/>
              </a:spcBef>
              <a:spcAft>
                <a:spcPts val="1600"/>
              </a:spcAft>
              <a:buNone/>
            </a:pPr>
            <a:endParaRPr>
              <a:solidFill>
                <a:srgbClr val="000000"/>
              </a:solidFill>
              <a:latin typeface="Arial"/>
              <a:ea typeface="Arial"/>
              <a:cs typeface="Arial"/>
              <a:sym typeface="Arial"/>
            </a:endParaRPr>
          </a:p>
        </p:txBody>
      </p:sp>
      <p:pic>
        <p:nvPicPr>
          <p:cNvPr id="211" name="Google Shape;211;p23"/>
          <p:cNvPicPr preferRelativeResize="0"/>
          <p:nvPr/>
        </p:nvPicPr>
        <p:blipFill>
          <a:blip r:embed="rId3">
            <a:alphaModFix/>
          </a:blip>
          <a:stretch>
            <a:fillRect/>
          </a:stretch>
        </p:blipFill>
        <p:spPr>
          <a:xfrm>
            <a:off x="189250" y="190272"/>
            <a:ext cx="1731075" cy="1154950"/>
          </a:xfrm>
          <a:prstGeom prst="rect">
            <a:avLst/>
          </a:prstGeom>
          <a:noFill/>
          <a:ln>
            <a:noFill/>
          </a:ln>
          <a:effectLst>
            <a:reflection endPos="30000" dist="38100" dir="5400000" fadeDir="5400012" sy="-100000" algn="bl" rotWithShape="0"/>
          </a:effectLst>
        </p:spPr>
      </p:pic>
      <p:pic>
        <p:nvPicPr>
          <p:cNvPr id="212" name="Google Shape;212;p23"/>
          <p:cNvPicPr preferRelativeResize="0"/>
          <p:nvPr/>
        </p:nvPicPr>
        <p:blipFill>
          <a:blip r:embed="rId4">
            <a:alphaModFix/>
          </a:blip>
          <a:stretch>
            <a:fillRect/>
          </a:stretch>
        </p:blipFill>
        <p:spPr>
          <a:xfrm>
            <a:off x="6473074" y="710050"/>
            <a:ext cx="2273350" cy="274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1920325" y="190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Potato main dish - </a:t>
            </a:r>
            <a:r>
              <a:rPr lang="en-GB">
                <a:solidFill>
                  <a:srgbClr val="783F04"/>
                </a:solidFill>
              </a:rPr>
              <a:t>Roasted potatoes </a:t>
            </a:r>
            <a:endParaRPr>
              <a:solidFill>
                <a:srgbClr val="783F04"/>
              </a:solidFill>
            </a:endParaRPr>
          </a:p>
        </p:txBody>
      </p:sp>
      <p:sp>
        <p:nvSpPr>
          <p:cNvPr id="218" name="Google Shape;218;p24"/>
          <p:cNvSpPr txBox="1">
            <a:spLocks noGrp="1"/>
          </p:cNvSpPr>
          <p:nvPr>
            <p:ph type="body" idx="1"/>
          </p:nvPr>
        </p:nvSpPr>
        <p:spPr>
          <a:xfrm>
            <a:off x="200250" y="1432200"/>
            <a:ext cx="8743500" cy="3574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r>
              <a:rPr lang="en-GB" b="1">
                <a:solidFill>
                  <a:srgbClr val="000000"/>
                </a:solidFill>
                <a:latin typeface="Arial"/>
                <a:ea typeface="Arial"/>
                <a:cs typeface="Arial"/>
                <a:sym typeface="Arial"/>
              </a:rPr>
              <a:t>Ingredients:  </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Potatoes (rather larger) – 12 pcs </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Butter or cooking oil</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Grated cheese</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Herbs (dill, parsley), sweet pepper powder or other suitable spices</a:t>
            </a:r>
            <a:endParaRPr b="1">
              <a:solidFill>
                <a:srgbClr val="000000"/>
              </a:solidFill>
              <a:latin typeface="Arial"/>
              <a:ea typeface="Arial"/>
              <a:cs typeface="Arial"/>
              <a:sym typeface="Arial"/>
            </a:endParaRPr>
          </a:p>
          <a:p>
            <a:pPr marL="0" lvl="0" indent="0" algn="l" rtl="0">
              <a:spcBef>
                <a:spcPts val="300"/>
              </a:spcBef>
              <a:spcAft>
                <a:spcPts val="0"/>
              </a:spcAft>
              <a:buNone/>
            </a:pPr>
            <a:r>
              <a:rPr lang="en-GB"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b="1">
                <a:solidFill>
                  <a:srgbClr val="000000"/>
                </a:solidFill>
                <a:latin typeface="Arial"/>
                <a:ea typeface="Arial"/>
                <a:cs typeface="Arial"/>
                <a:sym typeface="Arial"/>
              </a:rPr>
              <a:t>Cooking</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Grease the potatoes with butter or cooking oil and sprinkle dill (and other herbs / spices) on the potatoes</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Place the potatoes onto oven pan, cut side up, and bake in 220 °C for 40-45 minutes (so that the top is nicely turned brown)</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At the end of roasting  add grated cheese onto the potatoes  and  roast some  minutes</a:t>
            </a:r>
            <a:endParaRPr b="1">
              <a:solidFill>
                <a:srgbClr val="000000"/>
              </a:solidFill>
              <a:latin typeface="Arial"/>
              <a:ea typeface="Arial"/>
              <a:cs typeface="Arial"/>
              <a:sym typeface="Arial"/>
            </a:endParaRPr>
          </a:p>
          <a:p>
            <a:pPr marL="0" lvl="0" indent="0" algn="l" rtl="0">
              <a:spcBef>
                <a:spcPts val="600"/>
              </a:spcBef>
              <a:spcAft>
                <a:spcPts val="0"/>
              </a:spcAft>
              <a:buNone/>
            </a:pPr>
            <a:endParaRPr b="1">
              <a:solidFill>
                <a:srgbClr val="000000"/>
              </a:solidFill>
              <a:latin typeface="Arial"/>
              <a:ea typeface="Arial"/>
              <a:cs typeface="Arial"/>
              <a:sym typeface="Arial"/>
            </a:endParaRPr>
          </a:p>
          <a:p>
            <a:pPr marL="0" lvl="0" indent="0" algn="l" rtl="0">
              <a:spcBef>
                <a:spcPts val="600"/>
              </a:spcBef>
              <a:spcAft>
                <a:spcPts val="0"/>
              </a:spcAft>
              <a:buNone/>
            </a:pPr>
            <a:endParaRPr b="1">
              <a:solidFill>
                <a:srgbClr val="000000"/>
              </a:solidFill>
              <a:latin typeface="Arial"/>
              <a:ea typeface="Arial"/>
              <a:cs typeface="Arial"/>
              <a:sym typeface="Arial"/>
            </a:endParaRPr>
          </a:p>
          <a:p>
            <a:pPr marL="0" lvl="0" indent="0" algn="l" rtl="0">
              <a:spcBef>
                <a:spcPts val="600"/>
              </a:spcBef>
              <a:spcAft>
                <a:spcPts val="1600"/>
              </a:spcAft>
              <a:buNone/>
            </a:pPr>
            <a:endParaRPr>
              <a:solidFill>
                <a:srgbClr val="000000"/>
              </a:solidFill>
              <a:latin typeface="Arial"/>
              <a:ea typeface="Arial"/>
              <a:cs typeface="Arial"/>
              <a:sym typeface="Arial"/>
            </a:endParaRPr>
          </a:p>
        </p:txBody>
      </p:sp>
      <p:pic>
        <p:nvPicPr>
          <p:cNvPr id="219" name="Google Shape;219;p24"/>
          <p:cNvPicPr preferRelativeResize="0"/>
          <p:nvPr/>
        </p:nvPicPr>
        <p:blipFill>
          <a:blip r:embed="rId3">
            <a:alphaModFix/>
          </a:blip>
          <a:stretch>
            <a:fillRect/>
          </a:stretch>
        </p:blipFill>
        <p:spPr>
          <a:xfrm>
            <a:off x="189250" y="190272"/>
            <a:ext cx="1731075" cy="1154950"/>
          </a:xfrm>
          <a:prstGeom prst="rect">
            <a:avLst/>
          </a:prstGeom>
          <a:noFill/>
          <a:ln>
            <a:noFill/>
          </a:ln>
          <a:effectLst>
            <a:reflection endPos="30000" dist="38100" dir="5400000" fadeDir="5400012" sy="-100000" algn="bl" rotWithShape="0"/>
          </a:effectLst>
        </p:spPr>
      </p:pic>
      <p:pic>
        <p:nvPicPr>
          <p:cNvPr id="220" name="Google Shape;220;p24"/>
          <p:cNvPicPr preferRelativeResize="0"/>
          <p:nvPr/>
        </p:nvPicPr>
        <p:blipFill>
          <a:blip r:embed="rId4">
            <a:alphaModFix/>
          </a:blip>
          <a:stretch>
            <a:fillRect/>
          </a:stretch>
        </p:blipFill>
        <p:spPr>
          <a:xfrm>
            <a:off x="5951050" y="970913"/>
            <a:ext cx="2857500" cy="225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1920325" y="190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twist on kamavaht dessert - </a:t>
            </a:r>
            <a:r>
              <a:rPr lang="en-GB">
                <a:solidFill>
                  <a:srgbClr val="783F04"/>
                </a:solidFill>
              </a:rPr>
              <a:t>Creamy coffee jelly</a:t>
            </a:r>
            <a:endParaRPr>
              <a:solidFill>
                <a:srgbClr val="783F04"/>
              </a:solidFill>
            </a:endParaRPr>
          </a:p>
        </p:txBody>
      </p:sp>
      <p:sp>
        <p:nvSpPr>
          <p:cNvPr id="226" name="Google Shape;226;p25"/>
          <p:cNvSpPr txBox="1">
            <a:spLocks noGrp="1"/>
          </p:cNvSpPr>
          <p:nvPr>
            <p:ph type="body" idx="1"/>
          </p:nvPr>
        </p:nvSpPr>
        <p:spPr>
          <a:xfrm>
            <a:off x="200250" y="1432200"/>
            <a:ext cx="8743500" cy="3574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r>
              <a:rPr lang="en-GB" b="1">
                <a:solidFill>
                  <a:srgbClr val="000000"/>
                </a:solidFill>
                <a:latin typeface="Arial"/>
                <a:ea typeface="Arial"/>
                <a:cs typeface="Arial"/>
                <a:sym typeface="Arial"/>
              </a:rPr>
              <a:t>Ingredients:</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1 glass of hot strong coffee </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1 tbsp gelatin</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5 tbsp water</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250 g cream (at least 35 %)</a:t>
            </a:r>
            <a:endParaRPr b="1">
              <a:solidFill>
                <a:srgbClr val="000000"/>
              </a:solidFill>
              <a:latin typeface="Arial"/>
              <a:ea typeface="Arial"/>
              <a:cs typeface="Arial"/>
              <a:sym typeface="Arial"/>
            </a:endParaRPr>
          </a:p>
          <a:p>
            <a:pPr marL="0" lvl="0" indent="0" algn="l" rtl="0">
              <a:spcBef>
                <a:spcPts val="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3-4 tbsp sugar</a:t>
            </a:r>
            <a:endParaRPr b="1">
              <a:solidFill>
                <a:srgbClr val="000000"/>
              </a:solidFill>
              <a:latin typeface="Arial"/>
              <a:ea typeface="Arial"/>
              <a:cs typeface="Arial"/>
              <a:sym typeface="Arial"/>
            </a:endParaRPr>
          </a:p>
          <a:p>
            <a:pPr marL="0" lvl="0" indent="0" algn="l" rtl="0">
              <a:spcBef>
                <a:spcPts val="300"/>
              </a:spcBef>
              <a:spcAft>
                <a:spcPts val="0"/>
              </a:spcAft>
              <a:buNone/>
            </a:pPr>
            <a:r>
              <a:rPr lang="en-GB"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b="1">
                <a:solidFill>
                  <a:srgbClr val="000000"/>
                </a:solidFill>
                <a:latin typeface="Arial"/>
                <a:ea typeface="Arial"/>
                <a:cs typeface="Arial"/>
                <a:sym typeface="Arial"/>
              </a:rPr>
              <a:t>Cooking</a:t>
            </a:r>
            <a:endParaRPr b="1">
              <a:solidFill>
                <a:srgbClr val="000000"/>
              </a:solidFill>
              <a:latin typeface="Arial"/>
              <a:ea typeface="Arial"/>
              <a:cs typeface="Arial"/>
              <a:sym typeface="Arial"/>
            </a:endParaRPr>
          </a:p>
          <a:p>
            <a:pPr marL="0" lvl="0" indent="0" algn="l" rtl="0">
              <a:spcBef>
                <a:spcPts val="600"/>
              </a:spcBef>
              <a:spcAft>
                <a:spcPts val="0"/>
              </a:spcAft>
              <a:buNone/>
            </a:pPr>
            <a:r>
              <a:rPr lang="en-GB">
                <a:solidFill>
                  <a:srgbClr val="000000"/>
                </a:solidFill>
                <a:latin typeface="Arial"/>
                <a:ea typeface="Arial"/>
                <a:cs typeface="Arial"/>
                <a:sym typeface="Arial"/>
              </a:rPr>
              <a:t></a:t>
            </a:r>
            <a:r>
              <a:rPr lang="en-GB" b="1">
                <a:solidFill>
                  <a:srgbClr val="000000"/>
                </a:solidFill>
                <a:latin typeface="Arial"/>
                <a:ea typeface="Arial"/>
                <a:cs typeface="Arial"/>
                <a:sym typeface="Arial"/>
              </a:rPr>
              <a:t>Make strong coffee and filter it. Melt gelatin in cold water, stir well. Mix the coffee and the gelatin. Place the liquid in a cool place and cool down to room temperature stirring occasionally. Whisk the cream with the sugar. Pour the cooled coffee-gelatin mixture into the whipped cream in a fine stream stirring well all the time. Let it freeze in a cold place. Serve with maple syrup, chopped nuts, whipped cream and berries</a:t>
            </a:r>
            <a:endParaRPr b="1">
              <a:solidFill>
                <a:srgbClr val="000000"/>
              </a:solidFill>
              <a:latin typeface="Arial"/>
              <a:ea typeface="Arial"/>
              <a:cs typeface="Arial"/>
              <a:sym typeface="Arial"/>
            </a:endParaRPr>
          </a:p>
          <a:p>
            <a:pPr marL="0" lvl="0" indent="0" algn="l" rtl="0">
              <a:spcBef>
                <a:spcPts val="600"/>
              </a:spcBef>
              <a:spcAft>
                <a:spcPts val="0"/>
              </a:spcAft>
              <a:buNone/>
            </a:pPr>
            <a:endParaRPr b="1">
              <a:solidFill>
                <a:srgbClr val="000000"/>
              </a:solidFill>
              <a:latin typeface="Arial"/>
              <a:ea typeface="Arial"/>
              <a:cs typeface="Arial"/>
              <a:sym typeface="Arial"/>
            </a:endParaRPr>
          </a:p>
          <a:p>
            <a:pPr marL="0" lvl="0" indent="0" algn="l" rtl="0">
              <a:spcBef>
                <a:spcPts val="600"/>
              </a:spcBef>
              <a:spcAft>
                <a:spcPts val="0"/>
              </a:spcAft>
              <a:buNone/>
            </a:pPr>
            <a:endParaRPr b="1">
              <a:solidFill>
                <a:srgbClr val="000000"/>
              </a:solidFill>
              <a:latin typeface="Arial"/>
              <a:ea typeface="Arial"/>
              <a:cs typeface="Arial"/>
              <a:sym typeface="Arial"/>
            </a:endParaRPr>
          </a:p>
          <a:p>
            <a:pPr marL="0" lvl="0" indent="0" algn="l" rtl="0">
              <a:spcBef>
                <a:spcPts val="600"/>
              </a:spcBef>
              <a:spcAft>
                <a:spcPts val="0"/>
              </a:spcAft>
              <a:buNone/>
            </a:pPr>
            <a:endParaRPr b="1">
              <a:solidFill>
                <a:srgbClr val="000000"/>
              </a:solidFill>
              <a:latin typeface="Arial"/>
              <a:ea typeface="Arial"/>
              <a:cs typeface="Arial"/>
              <a:sym typeface="Arial"/>
            </a:endParaRPr>
          </a:p>
          <a:p>
            <a:pPr marL="0" lvl="0" indent="0" algn="l" rtl="0">
              <a:spcBef>
                <a:spcPts val="600"/>
              </a:spcBef>
              <a:spcAft>
                <a:spcPts val="1600"/>
              </a:spcAft>
              <a:buNone/>
            </a:pPr>
            <a:endParaRPr>
              <a:solidFill>
                <a:srgbClr val="000000"/>
              </a:solidFill>
              <a:latin typeface="Arial"/>
              <a:ea typeface="Arial"/>
              <a:cs typeface="Arial"/>
              <a:sym typeface="Arial"/>
            </a:endParaRPr>
          </a:p>
        </p:txBody>
      </p:sp>
      <p:pic>
        <p:nvPicPr>
          <p:cNvPr id="227" name="Google Shape;227;p25"/>
          <p:cNvPicPr preferRelativeResize="0"/>
          <p:nvPr/>
        </p:nvPicPr>
        <p:blipFill>
          <a:blip r:embed="rId3">
            <a:alphaModFix/>
          </a:blip>
          <a:stretch>
            <a:fillRect/>
          </a:stretch>
        </p:blipFill>
        <p:spPr>
          <a:xfrm>
            <a:off x="189250" y="190272"/>
            <a:ext cx="1731075" cy="1154950"/>
          </a:xfrm>
          <a:prstGeom prst="rect">
            <a:avLst/>
          </a:prstGeom>
          <a:noFill/>
          <a:ln>
            <a:noFill/>
          </a:ln>
          <a:effectLst>
            <a:reflection endPos="30000" dist="38100" dir="5400000" fadeDir="5400012" sy="-100000" algn="bl" rotWithShape="0"/>
          </a:effectLst>
        </p:spPr>
      </p:pic>
      <p:pic>
        <p:nvPicPr>
          <p:cNvPr id="228" name="Google Shape;228;p25"/>
          <p:cNvPicPr preferRelativeResize="0"/>
          <p:nvPr/>
        </p:nvPicPr>
        <p:blipFill>
          <a:blip r:embed="rId4">
            <a:alphaModFix/>
          </a:blip>
          <a:stretch>
            <a:fillRect/>
          </a:stretch>
        </p:blipFill>
        <p:spPr>
          <a:xfrm>
            <a:off x="5732400" y="1013588"/>
            <a:ext cx="2971800" cy="261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food?</a:t>
            </a:r>
            <a:endParaRPr/>
          </a:p>
        </p:txBody>
      </p:sp>
      <p:sp>
        <p:nvSpPr>
          <p:cNvPr id="136" name="Google Shape;136;p14"/>
          <p:cNvSpPr txBox="1">
            <a:spLocks noGrp="1"/>
          </p:cNvSpPr>
          <p:nvPr>
            <p:ph type="body" idx="1"/>
          </p:nvPr>
        </p:nvSpPr>
        <p:spPr>
          <a:xfrm>
            <a:off x="819150" y="190397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500"/>
              <a:t>Nothing stopping us understanding a new culture, a different country and the people around us - were they old or new friends, people of the same age or someone older or younger. </a:t>
            </a:r>
            <a:endParaRPr sz="1500"/>
          </a:p>
          <a:p>
            <a:pPr marL="0" lvl="0" indent="0" algn="l" rtl="0">
              <a:spcBef>
                <a:spcPts val="1600"/>
              </a:spcBef>
              <a:spcAft>
                <a:spcPts val="1600"/>
              </a:spcAft>
              <a:buNone/>
            </a:pPr>
            <a:r>
              <a:rPr lang="en-GB" sz="1500"/>
              <a:t>Food is a deep rooted part of all cultures and it transfers not only the century old knowledge of cooking and the history of the country but also the modern appliances used,  the ideas and innovations connected to it. It allows us to communicate through all senses - sight, smell, hearing, touch and taste. Food creates a sense of community while being prepared or when being eaten. Food is also a form of art - from how it is prepared to how it is served and presented. It is the perfect medium!</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can we do?</a:t>
            </a:r>
            <a:endParaRPr/>
          </a:p>
        </p:txBody>
      </p:sp>
      <p:sp>
        <p:nvSpPr>
          <p:cNvPr id="142" name="Google Shape;142;p15"/>
          <p:cNvSpPr txBox="1">
            <a:spLocks noGrp="1"/>
          </p:cNvSpPr>
          <p:nvPr>
            <p:ph type="body" idx="1"/>
          </p:nvPr>
        </p:nvSpPr>
        <p:spPr>
          <a:xfrm>
            <a:off x="819150" y="1990725"/>
            <a:ext cx="7505700" cy="2525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GB" sz="1500"/>
              <a:t>Until </a:t>
            </a:r>
            <a:r>
              <a:rPr lang="en-GB" sz="1500" b="1"/>
              <a:t>November 1st</a:t>
            </a:r>
            <a:r>
              <a:rPr lang="en-GB" sz="1500"/>
              <a:t>, create your own </a:t>
            </a:r>
            <a:r>
              <a:rPr lang="en-GB" sz="1500" b="1"/>
              <a:t>4 slides in this presentation</a:t>
            </a:r>
            <a:r>
              <a:rPr lang="en-GB" sz="1500"/>
              <a:t> (per school) about traditional dishes of your country and how to prepare them! Including step by step recipes, pictures, ingredient list, videos - everything necessary for cooking!</a:t>
            </a:r>
            <a:endParaRPr sz="1500"/>
          </a:p>
          <a:p>
            <a:pPr marL="457200" lvl="0" indent="-323850" algn="l" rtl="0">
              <a:spcBef>
                <a:spcPts val="0"/>
              </a:spcBef>
              <a:spcAft>
                <a:spcPts val="0"/>
              </a:spcAft>
              <a:buSzPts val="1500"/>
              <a:buChar char="●"/>
            </a:pPr>
            <a:r>
              <a:rPr lang="en-GB" sz="1500"/>
              <a:t>Until </a:t>
            </a:r>
            <a:r>
              <a:rPr lang="en-GB" sz="1500" b="1"/>
              <a:t>December 1st</a:t>
            </a:r>
            <a:r>
              <a:rPr lang="en-GB" sz="1500"/>
              <a:t> - cook! In groups or solo, at home or at school - choose three recipes from different countries (not your own) and cook according to these recipes!</a:t>
            </a:r>
            <a:endParaRPr sz="1500"/>
          </a:p>
          <a:p>
            <a:pPr marL="457200" lvl="0" indent="-323850" algn="l" rtl="0">
              <a:spcBef>
                <a:spcPts val="0"/>
              </a:spcBef>
              <a:spcAft>
                <a:spcPts val="0"/>
              </a:spcAft>
              <a:buSzPts val="1500"/>
              <a:buChar char="●"/>
            </a:pPr>
            <a:r>
              <a:rPr lang="en-GB" sz="1500"/>
              <a:t>Film the process, take photos and have fun learning more about other cultures and </a:t>
            </a:r>
            <a:r>
              <a:rPr lang="en-GB" sz="1500" b="1"/>
              <a:t>communicating through the art of food</a:t>
            </a:r>
            <a:r>
              <a:rPr lang="en-GB" sz="1500"/>
              <a:t>!</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1850325" y="286525"/>
            <a:ext cx="3417300" cy="6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Latvian cuisine</a:t>
            </a:r>
            <a:endParaRPr/>
          </a:p>
        </p:txBody>
      </p:sp>
      <p:pic>
        <p:nvPicPr>
          <p:cNvPr id="148" name="Google Shape;148;p16"/>
          <p:cNvPicPr preferRelativeResize="0"/>
          <p:nvPr/>
        </p:nvPicPr>
        <p:blipFill>
          <a:blip r:embed="rId3">
            <a:alphaModFix/>
          </a:blip>
          <a:stretch>
            <a:fillRect/>
          </a:stretch>
        </p:blipFill>
        <p:spPr>
          <a:xfrm>
            <a:off x="203325" y="191948"/>
            <a:ext cx="1536025" cy="761400"/>
          </a:xfrm>
          <a:prstGeom prst="rect">
            <a:avLst/>
          </a:prstGeom>
          <a:noFill/>
          <a:ln>
            <a:noFill/>
          </a:ln>
        </p:spPr>
      </p:pic>
      <p:sp>
        <p:nvSpPr>
          <p:cNvPr id="149" name="Google Shape;149;p16"/>
          <p:cNvSpPr txBox="1">
            <a:spLocks noGrp="1"/>
          </p:cNvSpPr>
          <p:nvPr>
            <p:ph type="body" idx="1"/>
          </p:nvPr>
        </p:nvSpPr>
        <p:spPr>
          <a:xfrm>
            <a:off x="238950" y="953425"/>
            <a:ext cx="8666100" cy="3488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b="1">
                <a:solidFill>
                  <a:srgbClr val="000000"/>
                </a:solidFill>
                <a:latin typeface="Arial"/>
                <a:ea typeface="Arial"/>
                <a:cs typeface="Arial"/>
                <a:sym typeface="Arial"/>
              </a:rPr>
              <a:t>Latvian cuisine</a:t>
            </a:r>
            <a:r>
              <a:rPr lang="en-GB">
                <a:solidFill>
                  <a:srgbClr val="000000"/>
                </a:solidFill>
                <a:latin typeface="Arial"/>
                <a:ea typeface="Arial"/>
                <a:cs typeface="Arial"/>
                <a:sym typeface="Arial"/>
              </a:rPr>
              <a:t> typically consists of agricultural products, with meat featuring in most main meal dishes.</a:t>
            </a:r>
            <a:r>
              <a:rPr lang="en-GB">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a:solidFill>
                  <a:srgbClr val="000000"/>
                </a:solidFill>
                <a:latin typeface="Arial"/>
                <a:ea typeface="Arial"/>
                <a:cs typeface="Arial"/>
                <a:sym typeface="Arial"/>
              </a:rPr>
              <a:t>Fish is commonly consumed due to</a:t>
            </a:r>
            <a:r>
              <a:rPr lang="en-GB">
                <a:solidFill>
                  <a:srgbClr val="000000"/>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a:solidFill>
                  <a:srgbClr val="000000"/>
                </a:solidFill>
                <a:latin typeface="Arial"/>
                <a:ea typeface="Arial"/>
                <a:cs typeface="Arial"/>
                <a:sym typeface="Arial"/>
              </a:rPr>
              <a:t>Latvia's location on the east coast of the</a:t>
            </a:r>
            <a:r>
              <a:rPr lang="en-GB">
                <a:solidFill>
                  <a:srgbClr val="000000"/>
                </a:solidFill>
                <a:uFill>
                  <a:noFill/>
                </a:u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a:solidFill>
                  <a:srgbClr val="000000"/>
                </a:solidFill>
                <a:latin typeface="Arial"/>
                <a:ea typeface="Arial"/>
                <a:cs typeface="Arial"/>
                <a:sym typeface="Arial"/>
              </a:rPr>
              <a:t>Baltic Sea.Latvian cuisine has been influenced by other countries of the</a:t>
            </a:r>
            <a:r>
              <a:rPr lang="en-GB">
                <a:solidFill>
                  <a:srgbClr val="000000"/>
                </a:solidFill>
                <a:uFill>
                  <a:noFill/>
                </a:u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a:solidFill>
                  <a:srgbClr val="000000"/>
                </a:solidFill>
                <a:latin typeface="Arial"/>
                <a:ea typeface="Arial"/>
                <a:cs typeface="Arial"/>
                <a:sym typeface="Arial"/>
              </a:rPr>
              <a:t>Baltic rim. Common ingredients in Latvian recipes are found locally, such as potatoes , wheat, barley, cabbage, onions, eggs and pork.</a:t>
            </a:r>
            <a:endParaRPr>
              <a:solidFill>
                <a:srgbClr val="000000"/>
              </a:solidFill>
              <a:latin typeface="Arial"/>
              <a:ea typeface="Arial"/>
              <a:cs typeface="Arial"/>
              <a:sym typeface="Arial"/>
            </a:endParaRPr>
          </a:p>
          <a:p>
            <a:pPr marL="0" lvl="0" indent="0" algn="l" rtl="0">
              <a:spcBef>
                <a:spcPts val="1200"/>
              </a:spcBef>
              <a:spcAft>
                <a:spcPts val="0"/>
              </a:spcAft>
              <a:buNone/>
            </a:pPr>
            <a:r>
              <a:rPr lang="en-GB">
                <a:solidFill>
                  <a:srgbClr val="000000"/>
                </a:solidFill>
                <a:latin typeface="Arial"/>
                <a:ea typeface="Arial"/>
                <a:cs typeface="Arial"/>
                <a:sym typeface="Arial"/>
              </a:rPr>
              <a:t>Some traditional dishes are:</a:t>
            </a:r>
            <a:endParaRPr>
              <a:solidFill>
                <a:srgbClr val="000000"/>
              </a:solidFill>
              <a:latin typeface="Arial"/>
              <a:ea typeface="Arial"/>
              <a:cs typeface="Arial"/>
              <a:sym typeface="Arial"/>
            </a:endParaRPr>
          </a:p>
          <a:p>
            <a:pPr marL="457200" lvl="0" indent="457200" algn="l" rtl="0">
              <a:spcBef>
                <a:spcPts val="1200"/>
              </a:spcBef>
              <a:spcAft>
                <a:spcPts val="0"/>
              </a:spcAft>
              <a:buNone/>
            </a:pPr>
            <a:r>
              <a:rPr lang="en-GB" b="1">
                <a:solidFill>
                  <a:srgbClr val="000000"/>
                </a:solidFill>
                <a:latin typeface="Arial"/>
                <a:ea typeface="Arial"/>
                <a:cs typeface="Arial"/>
                <a:sym typeface="Arial"/>
              </a:rPr>
              <a:t>Sklandrausis								Grey peas with fried</a:t>
            </a:r>
            <a:r>
              <a:rPr lang="en-GB" b="1">
                <a:solidFill>
                  <a:srgbClr val="000000"/>
                </a:solidFill>
                <a:uFill>
                  <a:noFill/>
                </a:u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b="1">
                <a:solidFill>
                  <a:srgbClr val="000000"/>
                </a:solidFill>
                <a:latin typeface="Arial"/>
                <a:ea typeface="Arial"/>
                <a:cs typeface="Arial"/>
                <a:sym typeface="Arial"/>
              </a:rPr>
              <a:t>speck</a:t>
            </a:r>
            <a:endParaRPr b="1">
              <a:solidFill>
                <a:srgbClr val="000000"/>
              </a:solidFill>
              <a:latin typeface="Arial"/>
              <a:ea typeface="Arial"/>
              <a:cs typeface="Arial"/>
              <a:sym typeface="Arial"/>
            </a:endParaRPr>
          </a:p>
          <a:p>
            <a:pPr marL="0" lvl="0" indent="0" algn="l" rtl="0">
              <a:spcBef>
                <a:spcPts val="1200"/>
              </a:spcBef>
              <a:spcAft>
                <a:spcPts val="0"/>
              </a:spcAft>
              <a:buNone/>
            </a:pPr>
            <a:endParaRPr>
              <a:solidFill>
                <a:srgbClr val="000000"/>
              </a:solidFill>
              <a:latin typeface="Arial"/>
              <a:ea typeface="Arial"/>
              <a:cs typeface="Arial"/>
              <a:sym typeface="Arial"/>
            </a:endParaRPr>
          </a:p>
          <a:p>
            <a:pPr marL="0" lvl="0" indent="0" algn="l" rtl="0">
              <a:spcBef>
                <a:spcPts val="1200"/>
              </a:spcBef>
              <a:spcAft>
                <a:spcPts val="0"/>
              </a:spcAft>
              <a:buNone/>
            </a:pPr>
            <a:endParaRPr>
              <a:solidFill>
                <a:srgbClr val="000000"/>
              </a:solidFill>
              <a:latin typeface="Arial"/>
              <a:ea typeface="Arial"/>
              <a:cs typeface="Arial"/>
              <a:sym typeface="Arial"/>
            </a:endParaRPr>
          </a:p>
          <a:p>
            <a:pPr marL="0" lvl="0" indent="0" algn="l" rtl="0">
              <a:spcBef>
                <a:spcPts val="1200"/>
              </a:spcBef>
              <a:spcAft>
                <a:spcPts val="1600"/>
              </a:spcAft>
              <a:buNone/>
            </a:pPr>
            <a:endParaRPr sz="1700"/>
          </a:p>
        </p:txBody>
      </p:sp>
      <p:pic>
        <p:nvPicPr>
          <p:cNvPr id="150" name="Google Shape;150;p16"/>
          <p:cNvPicPr preferRelativeResize="0"/>
          <p:nvPr/>
        </p:nvPicPr>
        <p:blipFill>
          <a:blip r:embed="rId9">
            <a:alphaModFix/>
          </a:blip>
          <a:stretch>
            <a:fillRect/>
          </a:stretch>
        </p:blipFill>
        <p:spPr>
          <a:xfrm>
            <a:off x="534225" y="3010725"/>
            <a:ext cx="2770550" cy="1847025"/>
          </a:xfrm>
          <a:prstGeom prst="rect">
            <a:avLst/>
          </a:prstGeom>
          <a:noFill/>
          <a:ln>
            <a:noFill/>
          </a:ln>
        </p:spPr>
      </p:pic>
      <p:pic>
        <p:nvPicPr>
          <p:cNvPr id="151" name="Google Shape;151;p16"/>
          <p:cNvPicPr preferRelativeResize="0"/>
          <p:nvPr/>
        </p:nvPicPr>
        <p:blipFill>
          <a:blip r:embed="rId10">
            <a:alphaModFix/>
          </a:blip>
          <a:stretch>
            <a:fillRect/>
          </a:stretch>
        </p:blipFill>
        <p:spPr>
          <a:xfrm>
            <a:off x="5267623" y="2972373"/>
            <a:ext cx="2981752" cy="1923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1825475" y="191950"/>
            <a:ext cx="6051300" cy="9546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r>
              <a:rPr lang="en-GB"/>
              <a:t>Potato pancakes</a:t>
            </a:r>
            <a:endParaRPr/>
          </a:p>
        </p:txBody>
      </p:sp>
      <p:sp>
        <p:nvSpPr>
          <p:cNvPr id="157" name="Google Shape;157;p17"/>
          <p:cNvSpPr txBox="1">
            <a:spLocks noGrp="1"/>
          </p:cNvSpPr>
          <p:nvPr>
            <p:ph type="body" idx="1"/>
          </p:nvPr>
        </p:nvSpPr>
        <p:spPr>
          <a:xfrm>
            <a:off x="238950" y="1083750"/>
            <a:ext cx="8666100" cy="34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0000"/>
                </a:solidFill>
                <a:latin typeface="Arial"/>
                <a:ea typeface="Arial"/>
                <a:cs typeface="Arial"/>
                <a:sym typeface="Arial"/>
              </a:rPr>
              <a:t>Ingredients:</a:t>
            </a:r>
            <a:endParaRPr b="1">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6 potatoes</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2 tablespoons all-purpose flour</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2 eggs</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1 teaspoon salt</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GB">
                <a:solidFill>
                  <a:srgbClr val="000000"/>
                </a:solidFill>
                <a:latin typeface="Arial"/>
                <a:ea typeface="Arial"/>
                <a:cs typeface="Arial"/>
                <a:sym typeface="Arial"/>
              </a:rPr>
              <a:t>Sour cream</a:t>
            </a:r>
            <a:endParaRPr>
              <a:solidFill>
                <a:srgbClr val="000000"/>
              </a:solidFill>
              <a:latin typeface="Arial"/>
              <a:ea typeface="Arial"/>
              <a:cs typeface="Arial"/>
              <a:sym typeface="Arial"/>
            </a:endParaRPr>
          </a:p>
          <a:p>
            <a:pPr marL="45720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GB" b="1">
                <a:solidFill>
                  <a:srgbClr val="000000"/>
                </a:solidFill>
                <a:latin typeface="Arial"/>
                <a:ea typeface="Arial"/>
                <a:cs typeface="Arial"/>
                <a:sym typeface="Arial"/>
              </a:rPr>
              <a:t>How to make it: </a:t>
            </a:r>
            <a:endParaRPr b="1">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The potatoes must be peeled first, then washed.</a:t>
            </a:r>
            <a:endParaRPr>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Then they must be grated.</a:t>
            </a:r>
            <a:endParaRPr>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Once grated, then squeeze the juice in another bowl. The juice should be left to settle the potato starch.</a:t>
            </a:r>
            <a:endParaRPr>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Then add two raw eggs to the mass and add one tablespoon of flour and another tablespoon of potato starch. Also add salt.</a:t>
            </a:r>
            <a:endParaRPr>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Then with a spoon on the pan put a small lump with the mass you created and slightly flatten it.</a:t>
            </a:r>
            <a:endParaRPr>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Then bake it until there is a yellow-brown layer on the bottom and then plaster it on the other side.</a:t>
            </a:r>
            <a:endParaRPr>
              <a:solidFill>
                <a:srgbClr val="000000"/>
              </a:solidFill>
              <a:latin typeface="Arial"/>
              <a:ea typeface="Arial"/>
              <a:cs typeface="Arial"/>
              <a:sym typeface="Arial"/>
            </a:endParaRPr>
          </a:p>
          <a:p>
            <a:pPr marL="457200" lvl="0" indent="0" algn="l" rtl="0">
              <a:spcBef>
                <a:spcPts val="0"/>
              </a:spcBef>
              <a:spcAft>
                <a:spcPts val="0"/>
              </a:spcAft>
              <a:buNone/>
            </a:pPr>
            <a:r>
              <a:rPr lang="en-GB">
                <a:solidFill>
                  <a:srgbClr val="000000"/>
                </a:solidFill>
                <a:latin typeface="Arial"/>
                <a:ea typeface="Arial"/>
                <a:cs typeface="Arial"/>
                <a:sym typeface="Arial"/>
              </a:rPr>
              <a:t>Serve warm with sour cream on the side.</a:t>
            </a:r>
            <a:endParaRPr>
              <a:solidFill>
                <a:srgbClr val="000000"/>
              </a:solidFill>
              <a:latin typeface="Arial"/>
              <a:ea typeface="Arial"/>
              <a:cs typeface="Arial"/>
              <a:sym typeface="Arial"/>
            </a:endParaRPr>
          </a:p>
          <a:p>
            <a:pPr marL="0" lvl="0" indent="0" algn="l" rtl="0">
              <a:spcBef>
                <a:spcPts val="0"/>
              </a:spcBef>
              <a:spcAft>
                <a:spcPts val="1600"/>
              </a:spcAft>
              <a:buNone/>
            </a:pPr>
            <a:endParaRPr sz="1500"/>
          </a:p>
        </p:txBody>
      </p:sp>
      <p:pic>
        <p:nvPicPr>
          <p:cNvPr id="158" name="Google Shape;158;p17"/>
          <p:cNvPicPr preferRelativeResize="0"/>
          <p:nvPr/>
        </p:nvPicPr>
        <p:blipFill>
          <a:blip r:embed="rId3">
            <a:alphaModFix/>
          </a:blip>
          <a:stretch>
            <a:fillRect/>
          </a:stretch>
        </p:blipFill>
        <p:spPr>
          <a:xfrm>
            <a:off x="203325" y="191948"/>
            <a:ext cx="1536025" cy="761400"/>
          </a:xfrm>
          <a:prstGeom prst="rect">
            <a:avLst/>
          </a:prstGeom>
          <a:noFill/>
          <a:ln>
            <a:noFill/>
          </a:ln>
        </p:spPr>
      </p:pic>
      <p:sp>
        <p:nvSpPr>
          <p:cNvPr id="159" name="Google Shape;159;p17"/>
          <p:cNvSpPr txBox="1"/>
          <p:nvPr/>
        </p:nvSpPr>
        <p:spPr>
          <a:xfrm>
            <a:off x="3989525" y="1590150"/>
            <a:ext cx="2644800" cy="10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Calibri"/>
                <a:ea typeface="Calibri"/>
                <a:cs typeface="Calibri"/>
                <a:sym typeface="Calibri"/>
              </a:rPr>
              <a:t>Helpful video 1: </a:t>
            </a:r>
            <a:r>
              <a:rPr lang="en-GB" b="1" u="sng">
                <a:solidFill>
                  <a:schemeClr val="hlink"/>
                </a:solidFill>
                <a:latin typeface="Calibri"/>
                <a:ea typeface="Calibri"/>
                <a:cs typeface="Calibri"/>
                <a:sym typeface="Calibri"/>
                <a:hlinkClick r:id="rId4"/>
              </a:rPr>
              <a:t>https://youtu.be/J95n9ie0GyM</a:t>
            </a:r>
            <a:r>
              <a:rPr lang="en-GB" b="1">
                <a:latin typeface="Calibri"/>
                <a:ea typeface="Calibri"/>
                <a:cs typeface="Calibri"/>
                <a:sym typeface="Calibri"/>
              </a:rPr>
              <a:t>  </a:t>
            </a:r>
            <a:endParaRPr b="1">
              <a:latin typeface="Calibri"/>
              <a:ea typeface="Calibri"/>
              <a:cs typeface="Calibri"/>
              <a:sym typeface="Calibri"/>
            </a:endParaRPr>
          </a:p>
          <a:p>
            <a:pPr marL="0" lvl="0" indent="0" algn="l" rtl="0">
              <a:spcBef>
                <a:spcPts val="0"/>
              </a:spcBef>
              <a:spcAft>
                <a:spcPts val="0"/>
              </a:spcAft>
              <a:buNone/>
            </a:pPr>
            <a:r>
              <a:rPr lang="en-GB" b="1">
                <a:latin typeface="Calibri"/>
                <a:ea typeface="Calibri"/>
                <a:cs typeface="Calibri"/>
                <a:sym typeface="Calibri"/>
              </a:rPr>
              <a:t>Helpful video 2: </a:t>
            </a:r>
            <a:r>
              <a:rPr lang="en-GB" b="1" u="sng">
                <a:solidFill>
                  <a:schemeClr val="hlink"/>
                </a:solidFill>
                <a:latin typeface="Calibri"/>
                <a:ea typeface="Calibri"/>
                <a:cs typeface="Calibri"/>
                <a:sym typeface="Calibri"/>
                <a:hlinkClick r:id="rId5"/>
              </a:rPr>
              <a:t>https://youtu.be/mAF-zeq8NuY</a:t>
            </a:r>
            <a:r>
              <a:rPr lang="en-GB" b="1">
                <a:latin typeface="Calibri"/>
                <a:ea typeface="Calibri"/>
                <a:cs typeface="Calibri"/>
                <a:sym typeface="Calibri"/>
              </a:rPr>
              <a:t> </a:t>
            </a:r>
            <a:endParaRPr b="1">
              <a:latin typeface="Calibri"/>
              <a:ea typeface="Calibri"/>
              <a:cs typeface="Calibri"/>
              <a:sym typeface="Calibri"/>
            </a:endParaRPr>
          </a:p>
        </p:txBody>
      </p:sp>
      <p:pic>
        <p:nvPicPr>
          <p:cNvPr id="160" name="Google Shape;160;p17"/>
          <p:cNvPicPr preferRelativeResize="0"/>
          <p:nvPr/>
        </p:nvPicPr>
        <p:blipFill>
          <a:blip r:embed="rId6">
            <a:alphaModFix/>
          </a:blip>
          <a:stretch>
            <a:fillRect/>
          </a:stretch>
        </p:blipFill>
        <p:spPr>
          <a:xfrm>
            <a:off x="6534975" y="92550"/>
            <a:ext cx="2370075" cy="316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751775" y="241650"/>
            <a:ext cx="68712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Quick apple ‘sandwiches’</a:t>
            </a:r>
            <a:endParaRPr/>
          </a:p>
        </p:txBody>
      </p:sp>
      <p:sp>
        <p:nvSpPr>
          <p:cNvPr id="166" name="Google Shape;166;p18"/>
          <p:cNvSpPr txBox="1">
            <a:spLocks noGrp="1"/>
          </p:cNvSpPr>
          <p:nvPr>
            <p:ph type="body" idx="1"/>
          </p:nvPr>
        </p:nvSpPr>
        <p:spPr>
          <a:xfrm>
            <a:off x="250800" y="891225"/>
            <a:ext cx="8642400" cy="400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solidFill>
                  <a:srgbClr val="000000"/>
                </a:solidFill>
                <a:latin typeface="Arial"/>
                <a:ea typeface="Arial"/>
                <a:cs typeface="Arial"/>
                <a:sym typeface="Arial"/>
              </a:rPr>
              <a:t>Ingredients: </a:t>
            </a:r>
            <a:endParaRPr sz="1400" b="1">
              <a:solidFill>
                <a:srgbClr val="000000"/>
              </a:solidFill>
              <a:latin typeface="Arial"/>
              <a:ea typeface="Arial"/>
              <a:cs typeface="Arial"/>
              <a:sym typeface="Arial"/>
            </a:endParaRPr>
          </a:p>
          <a:p>
            <a:pPr marL="457200" marR="190500" lvl="0" indent="-317500" algn="l" rtl="0">
              <a:spcBef>
                <a:spcPts val="1600"/>
              </a:spcBef>
              <a:spcAft>
                <a:spcPts val="0"/>
              </a:spcAft>
              <a:buClr>
                <a:srgbClr val="000000"/>
              </a:buClr>
              <a:buSzPts val="1400"/>
              <a:buFont typeface="Arial"/>
              <a:buChar char="●"/>
            </a:pPr>
            <a:r>
              <a:rPr lang="en-GB" sz="1400">
                <a:solidFill>
                  <a:srgbClr val="000000"/>
                </a:solidFill>
                <a:latin typeface="Arial"/>
                <a:ea typeface="Arial"/>
                <a:cs typeface="Arial"/>
                <a:sym typeface="Arial"/>
              </a:rPr>
              <a:t>2 slices of white bread</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1 apple</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2 tablespoons of sour cream</a:t>
            </a:r>
            <a:endParaRPr sz="1400">
              <a:solidFill>
                <a:srgbClr val="000000"/>
              </a:solidFill>
              <a:latin typeface="Arial"/>
              <a:ea typeface="Arial"/>
              <a:cs typeface="Arial"/>
              <a:sym typeface="Arial"/>
            </a:endParaRPr>
          </a:p>
          <a:p>
            <a:pPr marL="457200" marR="190500" lvl="0" indent="-317500" algn="l" rtl="0">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sugar</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1 teaspoon of cinnamon</a:t>
            </a:r>
            <a:endParaRPr sz="1400" b="1">
              <a:solidFill>
                <a:srgbClr val="000000"/>
              </a:solidFill>
              <a:latin typeface="Arial"/>
              <a:ea typeface="Arial"/>
              <a:cs typeface="Arial"/>
              <a:sym typeface="Arial"/>
            </a:endParaRPr>
          </a:p>
          <a:p>
            <a:pPr marL="0" lvl="0" indent="0" algn="l" rtl="0">
              <a:spcBef>
                <a:spcPts val="1200"/>
              </a:spcBef>
              <a:spcAft>
                <a:spcPts val="0"/>
              </a:spcAft>
              <a:buNone/>
            </a:pPr>
            <a:r>
              <a:rPr lang="en-GB" sz="1400" b="1">
                <a:solidFill>
                  <a:srgbClr val="000000"/>
                </a:solidFill>
                <a:latin typeface="Arial"/>
                <a:ea typeface="Arial"/>
                <a:cs typeface="Arial"/>
                <a:sym typeface="Arial"/>
              </a:rPr>
              <a:t>How to make it:</a:t>
            </a:r>
            <a:br>
              <a:rPr lang="en-GB" sz="1400" b="1">
                <a:solidFill>
                  <a:srgbClr val="000000"/>
                </a:solidFill>
                <a:latin typeface="Arial"/>
                <a:ea typeface="Arial"/>
                <a:cs typeface="Arial"/>
                <a:sym typeface="Arial"/>
              </a:rPr>
            </a:br>
            <a:r>
              <a:rPr lang="en-GB" sz="1400" b="1">
                <a:solidFill>
                  <a:srgbClr val="000000"/>
                </a:solidFill>
                <a:latin typeface="Arial"/>
                <a:ea typeface="Arial"/>
                <a:cs typeface="Arial"/>
                <a:sym typeface="Arial"/>
              </a:rPr>
              <a:t>1.</a:t>
            </a:r>
            <a:r>
              <a:rPr lang="en-GB" sz="1400">
                <a:solidFill>
                  <a:srgbClr val="000000"/>
                </a:solidFill>
                <a:latin typeface="Arial"/>
                <a:ea typeface="Arial"/>
                <a:cs typeface="Arial"/>
                <a:sym typeface="Arial"/>
              </a:rPr>
              <a:t> Peel the apples and slice them thinly.</a:t>
            </a:r>
            <a:endParaRPr sz="1400">
              <a:solidFill>
                <a:srgbClr val="000000"/>
              </a:solidFill>
              <a:latin typeface="Arial"/>
              <a:ea typeface="Arial"/>
              <a:cs typeface="Arial"/>
              <a:sym typeface="Arial"/>
            </a:endParaRPr>
          </a:p>
          <a:p>
            <a:pPr marL="0" lvl="0" indent="0" algn="l" rtl="0">
              <a:spcBef>
                <a:spcPts val="1200"/>
              </a:spcBef>
              <a:spcAft>
                <a:spcPts val="0"/>
              </a:spcAft>
              <a:buNone/>
            </a:pPr>
            <a:r>
              <a:rPr lang="en-GB" sz="1400" b="1">
                <a:solidFill>
                  <a:srgbClr val="000000"/>
                </a:solidFill>
                <a:latin typeface="Arial"/>
                <a:ea typeface="Arial"/>
                <a:cs typeface="Arial"/>
                <a:sym typeface="Arial"/>
              </a:rPr>
              <a:t>2</a:t>
            </a:r>
            <a:r>
              <a:rPr lang="en-GB" sz="1400">
                <a:solidFill>
                  <a:srgbClr val="000000"/>
                </a:solidFill>
                <a:latin typeface="Arial"/>
                <a:ea typeface="Arial"/>
                <a:cs typeface="Arial"/>
                <a:sym typeface="Arial"/>
              </a:rPr>
              <a:t>. Layer the slices on bread.</a:t>
            </a:r>
            <a:endParaRPr sz="1400">
              <a:solidFill>
                <a:srgbClr val="000000"/>
              </a:solidFill>
              <a:latin typeface="Arial"/>
              <a:ea typeface="Arial"/>
              <a:cs typeface="Arial"/>
              <a:sym typeface="Arial"/>
            </a:endParaRPr>
          </a:p>
          <a:p>
            <a:pPr marL="0" lvl="0" indent="0" algn="l" rtl="0">
              <a:spcBef>
                <a:spcPts val="1200"/>
              </a:spcBef>
              <a:spcAft>
                <a:spcPts val="0"/>
              </a:spcAft>
              <a:buNone/>
            </a:pPr>
            <a:r>
              <a:rPr lang="en-GB" sz="1400" b="1">
                <a:solidFill>
                  <a:srgbClr val="000000"/>
                </a:solidFill>
                <a:latin typeface="Arial"/>
                <a:ea typeface="Arial"/>
                <a:cs typeface="Arial"/>
                <a:sym typeface="Arial"/>
              </a:rPr>
              <a:t>3.</a:t>
            </a:r>
            <a:r>
              <a:rPr lang="en-GB" sz="1400">
                <a:solidFill>
                  <a:srgbClr val="000000"/>
                </a:solidFill>
                <a:latin typeface="Arial"/>
                <a:ea typeface="Arial"/>
                <a:cs typeface="Arial"/>
                <a:sym typeface="Arial"/>
              </a:rPr>
              <a:t> Mix sugar, cream and cinnamon and pour on top of the apples. </a:t>
            </a:r>
            <a:endParaRPr sz="1400">
              <a:solidFill>
                <a:srgbClr val="000000"/>
              </a:solidFill>
              <a:latin typeface="Arial"/>
              <a:ea typeface="Arial"/>
              <a:cs typeface="Arial"/>
              <a:sym typeface="Arial"/>
            </a:endParaRPr>
          </a:p>
          <a:p>
            <a:pPr marL="0" lvl="0" indent="0" algn="l" rtl="0">
              <a:spcBef>
                <a:spcPts val="1200"/>
              </a:spcBef>
              <a:spcAft>
                <a:spcPts val="0"/>
              </a:spcAft>
              <a:buNone/>
            </a:pPr>
            <a:r>
              <a:rPr lang="en-GB" sz="1400" b="1">
                <a:solidFill>
                  <a:srgbClr val="000000"/>
                </a:solidFill>
                <a:latin typeface="Arial"/>
                <a:ea typeface="Arial"/>
                <a:cs typeface="Arial"/>
                <a:sym typeface="Arial"/>
              </a:rPr>
              <a:t>4.</a:t>
            </a:r>
            <a:r>
              <a:rPr lang="en-GB" sz="1400">
                <a:solidFill>
                  <a:srgbClr val="000000"/>
                </a:solidFill>
                <a:latin typeface="Arial"/>
                <a:ea typeface="Arial"/>
                <a:cs typeface="Arial"/>
                <a:sym typeface="Arial"/>
              </a:rPr>
              <a:t> Bake in the oven for 15-20 min, 200°.</a:t>
            </a:r>
            <a:endParaRPr sz="1400">
              <a:solidFill>
                <a:srgbClr val="000000"/>
              </a:solidFill>
              <a:latin typeface="Arial"/>
              <a:ea typeface="Arial"/>
              <a:cs typeface="Arial"/>
              <a:sym typeface="Arial"/>
            </a:endParaRPr>
          </a:p>
          <a:p>
            <a:pPr marL="0" lvl="0" indent="0" algn="l" rtl="0">
              <a:spcBef>
                <a:spcPts val="1200"/>
              </a:spcBef>
              <a:spcAft>
                <a:spcPts val="1200"/>
              </a:spcAft>
              <a:buNone/>
            </a:pPr>
            <a:r>
              <a:rPr lang="en-GB" sz="1400" b="1">
                <a:solidFill>
                  <a:srgbClr val="000000"/>
                </a:solidFill>
                <a:latin typeface="Arial"/>
                <a:ea typeface="Arial"/>
                <a:cs typeface="Arial"/>
                <a:sym typeface="Arial"/>
              </a:rPr>
              <a:t>5.</a:t>
            </a:r>
            <a:r>
              <a:rPr lang="en-GB" sz="1400">
                <a:solidFill>
                  <a:srgbClr val="000000"/>
                </a:solidFill>
                <a:latin typeface="Arial"/>
                <a:ea typeface="Arial"/>
                <a:cs typeface="Arial"/>
                <a:sym typeface="Arial"/>
              </a:rPr>
              <a:t> Serve with a sprinkle of cinnamon.</a:t>
            </a:r>
            <a:endParaRPr sz="1400">
              <a:solidFill>
                <a:srgbClr val="000000"/>
              </a:solidFill>
              <a:latin typeface="Arial"/>
              <a:ea typeface="Arial"/>
              <a:cs typeface="Arial"/>
              <a:sym typeface="Arial"/>
            </a:endParaRPr>
          </a:p>
        </p:txBody>
      </p:sp>
      <p:pic>
        <p:nvPicPr>
          <p:cNvPr id="167" name="Google Shape;167;p18"/>
          <p:cNvPicPr preferRelativeResize="0"/>
          <p:nvPr/>
        </p:nvPicPr>
        <p:blipFill>
          <a:blip r:embed="rId3">
            <a:alphaModFix/>
          </a:blip>
          <a:stretch>
            <a:fillRect/>
          </a:stretch>
        </p:blipFill>
        <p:spPr>
          <a:xfrm>
            <a:off x="166050" y="191948"/>
            <a:ext cx="1536025" cy="761400"/>
          </a:xfrm>
          <a:prstGeom prst="rect">
            <a:avLst/>
          </a:prstGeom>
          <a:noFill/>
          <a:ln>
            <a:noFill/>
          </a:ln>
        </p:spPr>
      </p:pic>
      <p:sp>
        <p:nvSpPr>
          <p:cNvPr id="168" name="Google Shape;168;p18"/>
          <p:cNvSpPr txBox="1"/>
          <p:nvPr/>
        </p:nvSpPr>
        <p:spPr>
          <a:xfrm>
            <a:off x="3429100" y="2161750"/>
            <a:ext cx="28575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Calibri"/>
                <a:ea typeface="Calibri"/>
                <a:cs typeface="Calibri"/>
                <a:sym typeface="Calibri"/>
              </a:rPr>
              <a:t>Helpful video:</a:t>
            </a:r>
            <a:r>
              <a:rPr lang="en-GB">
                <a:latin typeface="Calibri"/>
                <a:ea typeface="Calibri"/>
                <a:cs typeface="Calibri"/>
                <a:sym typeface="Calibri"/>
              </a:rPr>
              <a:t> </a:t>
            </a:r>
            <a:r>
              <a:rPr lang="en-GB" u="sng">
                <a:solidFill>
                  <a:schemeClr val="hlink"/>
                </a:solidFill>
                <a:latin typeface="Calibri"/>
                <a:ea typeface="Calibri"/>
                <a:cs typeface="Calibri"/>
                <a:sym typeface="Calibri"/>
                <a:hlinkClick r:id="rId4"/>
              </a:rPr>
              <a:t>https://youtu.be/a48uOVbaCbM</a:t>
            </a:r>
            <a:r>
              <a:rPr lang="en-GB">
                <a:latin typeface="Calibri"/>
                <a:ea typeface="Calibri"/>
                <a:cs typeface="Calibri"/>
                <a:sym typeface="Calibri"/>
              </a:rPr>
              <a:t> </a:t>
            </a:r>
            <a:endParaRPr>
              <a:latin typeface="Calibri"/>
              <a:ea typeface="Calibri"/>
              <a:cs typeface="Calibri"/>
              <a:sym typeface="Calibri"/>
            </a:endParaRPr>
          </a:p>
        </p:txBody>
      </p:sp>
      <p:pic>
        <p:nvPicPr>
          <p:cNvPr id="169" name="Google Shape;169;p18"/>
          <p:cNvPicPr preferRelativeResize="0"/>
          <p:nvPr/>
        </p:nvPicPr>
        <p:blipFill>
          <a:blip r:embed="rId5">
            <a:alphaModFix/>
          </a:blip>
          <a:stretch>
            <a:fillRect/>
          </a:stretch>
        </p:blipFill>
        <p:spPr>
          <a:xfrm>
            <a:off x="6113375" y="129825"/>
            <a:ext cx="2779824" cy="3706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1875200" y="191950"/>
            <a:ext cx="68091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Oat flake and berry layers</a:t>
            </a:r>
            <a:endParaRPr/>
          </a:p>
        </p:txBody>
      </p:sp>
      <p:sp>
        <p:nvSpPr>
          <p:cNvPr id="175" name="Google Shape;175;p19"/>
          <p:cNvSpPr txBox="1">
            <a:spLocks noGrp="1"/>
          </p:cNvSpPr>
          <p:nvPr>
            <p:ph type="body" idx="1"/>
          </p:nvPr>
        </p:nvSpPr>
        <p:spPr>
          <a:xfrm>
            <a:off x="215750" y="953350"/>
            <a:ext cx="8593200" cy="3941700"/>
          </a:xfrm>
          <a:prstGeom prst="rect">
            <a:avLst/>
          </a:prstGeom>
        </p:spPr>
        <p:txBody>
          <a:bodyPr spcFirstLastPara="1" wrap="square" lIns="91425" tIns="91425" rIns="91425" bIns="91425" anchor="t" anchorCtr="0">
            <a:noAutofit/>
          </a:bodyPr>
          <a:lstStyle/>
          <a:p>
            <a:pPr marL="0" marR="190500" lvl="0" indent="0" algn="l" rtl="0">
              <a:spcBef>
                <a:spcPts val="0"/>
              </a:spcBef>
              <a:spcAft>
                <a:spcPts val="0"/>
              </a:spcAft>
              <a:buNone/>
            </a:pPr>
            <a:r>
              <a:rPr lang="en-GB" sz="1500" b="1">
                <a:solidFill>
                  <a:srgbClr val="000000"/>
                </a:solidFill>
                <a:latin typeface="Arial"/>
                <a:ea typeface="Arial"/>
                <a:cs typeface="Arial"/>
                <a:sym typeface="Arial"/>
              </a:rPr>
              <a:t>Ingredients:</a:t>
            </a:r>
            <a:endParaRPr sz="1500" b="1">
              <a:solidFill>
                <a:srgbClr val="000000"/>
              </a:solidFill>
              <a:latin typeface="Arial"/>
              <a:ea typeface="Arial"/>
              <a:cs typeface="Arial"/>
              <a:sym typeface="Arial"/>
            </a:endParaRPr>
          </a:p>
          <a:p>
            <a:pPr marL="0" marR="190500" lvl="0" indent="0" algn="l" rtl="0">
              <a:spcBef>
                <a:spcPts val="0"/>
              </a:spcBef>
              <a:spcAft>
                <a:spcPts val="0"/>
              </a:spcAft>
              <a:buNone/>
            </a:pP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250 gr whipped cream</a:t>
            </a: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2 - 3 glasses of oat flakes </a:t>
            </a:r>
            <a:endParaRPr sz="1500">
              <a:solidFill>
                <a:srgbClr val="000000"/>
              </a:solidFill>
              <a:latin typeface="Arial"/>
              <a:ea typeface="Arial"/>
              <a:cs typeface="Arial"/>
              <a:sym typeface="Arial"/>
            </a:endParaRPr>
          </a:p>
          <a:p>
            <a:pPr marL="457200" lvl="0" indent="-323850" algn="l" rtl="0">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Sugar</a:t>
            </a: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Fresh berries or berry jam</a:t>
            </a:r>
            <a:endParaRPr sz="1500">
              <a:solidFill>
                <a:srgbClr val="000000"/>
              </a:solidFill>
              <a:latin typeface="Arial"/>
              <a:ea typeface="Arial"/>
              <a:cs typeface="Arial"/>
              <a:sym typeface="Arial"/>
            </a:endParaRPr>
          </a:p>
          <a:p>
            <a:pPr marL="0" marR="190500" lvl="0" indent="0" algn="l" rtl="0">
              <a:spcBef>
                <a:spcPts val="0"/>
              </a:spcBef>
              <a:spcAft>
                <a:spcPts val="0"/>
              </a:spcAft>
              <a:buNone/>
            </a:pP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AutoNum type="arabicPeriod"/>
            </a:pPr>
            <a:r>
              <a:rPr lang="en-GB" sz="1500">
                <a:solidFill>
                  <a:srgbClr val="000000"/>
                </a:solidFill>
                <a:latin typeface="Arial"/>
                <a:ea typeface="Arial"/>
                <a:cs typeface="Arial"/>
                <a:sym typeface="Arial"/>
              </a:rPr>
              <a:t>Caramelize the oat flakes on a pan together with the sugar. Mix constantly not to burn them. When golden, place them aside to cool.</a:t>
            </a: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AutoNum type="arabicPeriod"/>
            </a:pPr>
            <a:r>
              <a:rPr lang="en-GB" sz="1500">
                <a:solidFill>
                  <a:srgbClr val="000000"/>
                </a:solidFill>
                <a:latin typeface="Arial"/>
                <a:ea typeface="Arial"/>
                <a:cs typeface="Arial"/>
                <a:sym typeface="Arial"/>
              </a:rPr>
              <a:t>Prepare you whipped cream. </a:t>
            </a: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AutoNum type="arabicPeriod"/>
            </a:pPr>
            <a:r>
              <a:rPr lang="en-GB" sz="1500">
                <a:solidFill>
                  <a:srgbClr val="000000"/>
                </a:solidFill>
                <a:latin typeface="Arial"/>
                <a:ea typeface="Arial"/>
                <a:cs typeface="Arial"/>
                <a:sym typeface="Arial"/>
              </a:rPr>
              <a:t>When oat flakes are cool, mix them together with the whipped cream.</a:t>
            </a: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AutoNum type="arabicPeriod"/>
            </a:pPr>
            <a:r>
              <a:rPr lang="en-GB" sz="1500">
                <a:solidFill>
                  <a:srgbClr val="000000"/>
                </a:solidFill>
                <a:latin typeface="Arial"/>
                <a:ea typeface="Arial"/>
                <a:cs typeface="Arial"/>
                <a:sym typeface="Arial"/>
              </a:rPr>
              <a:t>In a glass or a bowl, layer the dessert - oat flakes, berries or jam etc.</a:t>
            </a:r>
            <a:endParaRPr sz="1500">
              <a:solidFill>
                <a:srgbClr val="000000"/>
              </a:solidFill>
              <a:latin typeface="Arial"/>
              <a:ea typeface="Arial"/>
              <a:cs typeface="Arial"/>
              <a:sym typeface="Arial"/>
            </a:endParaRPr>
          </a:p>
          <a:p>
            <a:pPr marL="457200" marR="190500" lvl="0" indent="-323850" algn="l" rtl="0">
              <a:spcBef>
                <a:spcPts val="0"/>
              </a:spcBef>
              <a:spcAft>
                <a:spcPts val="0"/>
              </a:spcAft>
              <a:buClr>
                <a:srgbClr val="000000"/>
              </a:buClr>
              <a:buSzPts val="1500"/>
              <a:buFont typeface="Arial"/>
              <a:buAutoNum type="arabicPeriod"/>
            </a:pPr>
            <a:r>
              <a:rPr lang="en-GB" sz="1500">
                <a:solidFill>
                  <a:srgbClr val="000000"/>
                </a:solidFill>
                <a:latin typeface="Arial"/>
                <a:ea typeface="Arial"/>
                <a:cs typeface="Arial"/>
                <a:sym typeface="Arial"/>
              </a:rPr>
              <a:t>Decorate with fresh berries.</a:t>
            </a:r>
            <a:endParaRPr sz="1500">
              <a:solidFill>
                <a:srgbClr val="000000"/>
              </a:solidFill>
              <a:latin typeface="Arial"/>
              <a:ea typeface="Arial"/>
              <a:cs typeface="Arial"/>
              <a:sym typeface="Arial"/>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pic>
        <p:nvPicPr>
          <p:cNvPr id="176" name="Google Shape;176;p19"/>
          <p:cNvPicPr preferRelativeResize="0"/>
          <p:nvPr/>
        </p:nvPicPr>
        <p:blipFill>
          <a:blip r:embed="rId3">
            <a:alphaModFix/>
          </a:blip>
          <a:stretch>
            <a:fillRect/>
          </a:stretch>
        </p:blipFill>
        <p:spPr>
          <a:xfrm>
            <a:off x="215750" y="191948"/>
            <a:ext cx="1536025" cy="761400"/>
          </a:xfrm>
          <a:prstGeom prst="rect">
            <a:avLst/>
          </a:prstGeom>
          <a:noFill/>
          <a:ln>
            <a:noFill/>
          </a:ln>
        </p:spPr>
      </p:pic>
      <p:sp>
        <p:nvSpPr>
          <p:cNvPr id="177" name="Google Shape;177;p19"/>
          <p:cNvSpPr txBox="1"/>
          <p:nvPr/>
        </p:nvSpPr>
        <p:spPr>
          <a:xfrm>
            <a:off x="6013150" y="953350"/>
            <a:ext cx="27957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Calibri"/>
                <a:ea typeface="Calibri"/>
                <a:cs typeface="Calibri"/>
                <a:sym typeface="Calibri"/>
              </a:rPr>
              <a:t>Helpful video:</a:t>
            </a:r>
            <a:endParaRPr b="1">
              <a:latin typeface="Calibri"/>
              <a:ea typeface="Calibri"/>
              <a:cs typeface="Calibri"/>
              <a:sym typeface="Calibri"/>
            </a:endParaRPr>
          </a:p>
          <a:p>
            <a:pPr marL="0" lvl="0" indent="0" algn="l" rtl="0">
              <a:spcBef>
                <a:spcPts val="0"/>
              </a:spcBef>
              <a:spcAft>
                <a:spcPts val="0"/>
              </a:spcAft>
              <a:buNone/>
            </a:pPr>
            <a:r>
              <a:rPr lang="en-GB" u="sng">
                <a:solidFill>
                  <a:schemeClr val="hlink"/>
                </a:solidFill>
                <a:latin typeface="Calibri"/>
                <a:ea typeface="Calibri"/>
                <a:cs typeface="Calibri"/>
                <a:sym typeface="Calibri"/>
                <a:hlinkClick r:id="rId4"/>
              </a:rPr>
              <a:t>https://www.facebook.com/elviveikali/videos/karameliz%C4%93ts-auzu-p%C4%81rslu-k%C4%81rtojums/1058869180856273/</a:t>
            </a:r>
            <a:r>
              <a:rPr lang="en-GB">
                <a:latin typeface="Calibri"/>
                <a:ea typeface="Calibri"/>
                <a:cs typeface="Calibri"/>
                <a:sym typeface="Calibri"/>
              </a:rPr>
              <a:t> </a:t>
            </a:r>
            <a:endParaRPr>
              <a:latin typeface="Calibri"/>
              <a:ea typeface="Calibri"/>
              <a:cs typeface="Calibri"/>
              <a:sym typeface="Calibri"/>
            </a:endParaRPr>
          </a:p>
        </p:txBody>
      </p:sp>
      <p:pic>
        <p:nvPicPr>
          <p:cNvPr id="178" name="Google Shape;178;p19"/>
          <p:cNvPicPr preferRelativeResize="0"/>
          <p:nvPr/>
        </p:nvPicPr>
        <p:blipFill>
          <a:blip r:embed="rId5">
            <a:alphaModFix/>
          </a:blip>
          <a:stretch>
            <a:fillRect/>
          </a:stretch>
        </p:blipFill>
        <p:spPr>
          <a:xfrm>
            <a:off x="3052325" y="882968"/>
            <a:ext cx="2795701" cy="16357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1875200" y="191950"/>
            <a:ext cx="68091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Debesmanna</a:t>
            </a:r>
            <a:endParaRPr/>
          </a:p>
        </p:txBody>
      </p:sp>
      <p:sp>
        <p:nvSpPr>
          <p:cNvPr id="184" name="Google Shape;184;p20"/>
          <p:cNvSpPr txBox="1">
            <a:spLocks noGrp="1"/>
          </p:cNvSpPr>
          <p:nvPr>
            <p:ph type="body" idx="1"/>
          </p:nvPr>
        </p:nvSpPr>
        <p:spPr>
          <a:xfrm>
            <a:off x="215750" y="742125"/>
            <a:ext cx="8729400" cy="416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sz="1500" b="1">
                <a:solidFill>
                  <a:srgbClr val="000000"/>
                </a:solidFill>
              </a:rPr>
              <a:t>Ingredients:</a:t>
            </a:r>
            <a:endParaRPr sz="1500" b="1">
              <a:solidFill>
                <a:srgbClr val="000000"/>
              </a:solidFill>
            </a:endParaRPr>
          </a:p>
          <a:p>
            <a:pPr marL="457200" lvl="0" indent="-298450" algn="l" rtl="0">
              <a:spcBef>
                <a:spcPts val="1200"/>
              </a:spcBef>
              <a:spcAft>
                <a:spcPts val="0"/>
              </a:spcAft>
              <a:buClr>
                <a:srgbClr val="000000"/>
              </a:buClr>
              <a:buSzPts val="1100"/>
              <a:buFont typeface="Arial"/>
              <a:buChar char="●"/>
            </a:pPr>
            <a:r>
              <a:rPr lang="en-GB" sz="1500">
                <a:solidFill>
                  <a:srgbClr val="000000"/>
                </a:solidFill>
              </a:rPr>
              <a:t>200 g cranberries</a:t>
            </a:r>
            <a:endParaRPr sz="1500">
              <a:solidFill>
                <a:srgbClr val="000000"/>
              </a:solidFill>
            </a:endParaRPr>
          </a:p>
          <a:p>
            <a:pPr marL="457200" lvl="0" indent="-298450" algn="l" rtl="0">
              <a:spcBef>
                <a:spcPts val="0"/>
              </a:spcBef>
              <a:spcAft>
                <a:spcPts val="0"/>
              </a:spcAft>
              <a:buClr>
                <a:srgbClr val="000000"/>
              </a:buClr>
              <a:buSzPts val="1100"/>
              <a:buFont typeface="Arial"/>
              <a:buChar char="●"/>
            </a:pPr>
            <a:r>
              <a:rPr lang="en-GB" sz="1500">
                <a:solidFill>
                  <a:srgbClr val="000000"/>
                </a:solidFill>
              </a:rPr>
              <a:t>200 g sugar</a:t>
            </a:r>
            <a:endParaRPr sz="1500">
              <a:solidFill>
                <a:srgbClr val="000000"/>
              </a:solidFill>
            </a:endParaRPr>
          </a:p>
          <a:p>
            <a:pPr marL="457200" lvl="0" indent="-298450" algn="l" rtl="0">
              <a:spcBef>
                <a:spcPts val="0"/>
              </a:spcBef>
              <a:spcAft>
                <a:spcPts val="0"/>
              </a:spcAft>
              <a:buClr>
                <a:srgbClr val="000000"/>
              </a:buClr>
              <a:buSzPts val="1100"/>
              <a:buFont typeface="Arial"/>
              <a:buChar char="●"/>
            </a:pPr>
            <a:r>
              <a:rPr lang="en-GB" sz="1500">
                <a:solidFill>
                  <a:srgbClr val="000000"/>
                </a:solidFill>
              </a:rPr>
              <a:t>100 g semolina</a:t>
            </a:r>
            <a:endParaRPr sz="1500">
              <a:solidFill>
                <a:srgbClr val="000000"/>
              </a:solidFill>
            </a:endParaRPr>
          </a:p>
          <a:p>
            <a:pPr marL="457200" lvl="0" indent="-298450" algn="l" rtl="0">
              <a:spcBef>
                <a:spcPts val="0"/>
              </a:spcBef>
              <a:spcAft>
                <a:spcPts val="0"/>
              </a:spcAft>
              <a:buClr>
                <a:srgbClr val="000000"/>
              </a:buClr>
              <a:buSzPts val="1100"/>
              <a:buFont typeface="Arial"/>
              <a:buChar char="●"/>
            </a:pPr>
            <a:r>
              <a:rPr lang="en-GB" sz="1500">
                <a:solidFill>
                  <a:srgbClr val="000000"/>
                </a:solidFill>
              </a:rPr>
              <a:t>1 L water</a:t>
            </a:r>
            <a:endParaRPr sz="1500">
              <a:solidFill>
                <a:srgbClr val="000000"/>
              </a:solidFill>
            </a:endParaRPr>
          </a:p>
          <a:p>
            <a:pPr marL="457200" lvl="0" indent="-323850" algn="l" rtl="0">
              <a:spcBef>
                <a:spcPts val="0"/>
              </a:spcBef>
              <a:spcAft>
                <a:spcPts val="0"/>
              </a:spcAft>
              <a:buClr>
                <a:srgbClr val="000000"/>
              </a:buClr>
              <a:buSzPts val="1500"/>
              <a:buFont typeface="Arial"/>
              <a:buChar char="●"/>
            </a:pPr>
            <a:r>
              <a:rPr lang="en-GB" sz="1500">
                <a:solidFill>
                  <a:srgbClr val="000000"/>
                </a:solidFill>
              </a:rPr>
              <a:t>Milk</a:t>
            </a:r>
            <a:endParaRPr sz="1500">
              <a:solidFill>
                <a:srgbClr val="000000"/>
              </a:solidFill>
            </a:endParaRPr>
          </a:p>
          <a:p>
            <a:pPr marL="0" lvl="0" indent="0" algn="l" rtl="0">
              <a:spcBef>
                <a:spcPts val="1200"/>
              </a:spcBef>
              <a:spcAft>
                <a:spcPts val="0"/>
              </a:spcAft>
              <a:buNone/>
            </a:pPr>
            <a:r>
              <a:rPr lang="en-GB" sz="1500" b="1">
                <a:solidFill>
                  <a:srgbClr val="000000"/>
                </a:solidFill>
              </a:rPr>
              <a:t>How to make it:</a:t>
            </a:r>
            <a:endParaRPr sz="1500" b="1">
              <a:solidFill>
                <a:srgbClr val="000000"/>
              </a:solidFill>
            </a:endParaRPr>
          </a:p>
          <a:p>
            <a:pPr marL="457200" lvl="0" indent="-311150" algn="l" rtl="0">
              <a:spcBef>
                <a:spcPts val="1200"/>
              </a:spcBef>
              <a:spcAft>
                <a:spcPts val="0"/>
              </a:spcAft>
              <a:buClr>
                <a:srgbClr val="000000"/>
              </a:buClr>
              <a:buSzPts val="1300"/>
              <a:buFont typeface="Arial"/>
              <a:buAutoNum type="arabicPeriod"/>
            </a:pPr>
            <a:r>
              <a:rPr lang="en-GB">
                <a:solidFill>
                  <a:srgbClr val="000000"/>
                </a:solidFill>
                <a:latin typeface="Arial"/>
                <a:ea typeface="Arial"/>
                <a:cs typeface="Arial"/>
                <a:sym typeface="Arial"/>
              </a:rPr>
              <a:t>Clean the cranberries. Cover them with a bit of warm water and blend them until you see an even mass. </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AutoNum type="arabicPeriod"/>
            </a:pPr>
            <a:r>
              <a:rPr lang="en-GB">
                <a:solidFill>
                  <a:srgbClr val="000000"/>
                </a:solidFill>
                <a:latin typeface="Arial"/>
                <a:ea typeface="Arial"/>
                <a:cs typeface="Arial"/>
                <a:sym typeface="Arial"/>
              </a:rPr>
              <a:t>Strain them through a fine sifter, add sugar and the rest of the water. Bring it to boil and then lower the heat. On small heat add semolina while constantly stirring and boil for 5 more minutes.</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AutoNum type="arabicPeriod"/>
            </a:pPr>
            <a:r>
              <a:rPr lang="en-GB">
                <a:solidFill>
                  <a:srgbClr val="000000"/>
                </a:solidFill>
                <a:latin typeface="Arial"/>
                <a:ea typeface="Arial"/>
                <a:cs typeface="Arial"/>
                <a:sym typeface="Arial"/>
              </a:rPr>
              <a:t>Let the newly formed mass cool to around  30</a:t>
            </a:r>
            <a:r>
              <a:rPr lang="en-GB" baseline="30000">
                <a:solidFill>
                  <a:srgbClr val="000000"/>
                </a:solidFill>
                <a:latin typeface="Arial"/>
                <a:ea typeface="Arial"/>
                <a:cs typeface="Arial"/>
                <a:sym typeface="Arial"/>
              </a:rPr>
              <a:t>o</a:t>
            </a:r>
            <a:r>
              <a:rPr lang="en-GB">
                <a:solidFill>
                  <a:srgbClr val="000000"/>
                </a:solidFill>
                <a:latin typeface="Arial"/>
                <a:ea typeface="Arial"/>
                <a:cs typeface="Arial"/>
                <a:sym typeface="Arial"/>
              </a:rPr>
              <a:t>C. Then whisk using a mixer it. Start with the slowest setting on the mixer and slowly increase the speed. The longer you whisk, the lighter, fluffier and tastier it will be. </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AutoNum type="arabicPeriod"/>
            </a:pPr>
            <a:r>
              <a:rPr lang="en-GB">
                <a:solidFill>
                  <a:srgbClr val="000000"/>
                </a:solidFill>
                <a:latin typeface="Arial"/>
                <a:ea typeface="Arial"/>
                <a:cs typeface="Arial"/>
                <a:sym typeface="Arial"/>
              </a:rPr>
              <a:t>Serve with cold milk. Pour milk in a bowl and carefully place little ‘islands’ of the mixture on it with a spoon.</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AutoNum type="arabicPeriod"/>
            </a:pPr>
            <a:r>
              <a:rPr lang="en-GB">
                <a:solidFill>
                  <a:srgbClr val="000000"/>
                </a:solidFill>
                <a:latin typeface="Arial"/>
                <a:ea typeface="Arial"/>
                <a:cs typeface="Arial"/>
                <a:sym typeface="Arial"/>
              </a:rPr>
              <a:t>Enjoy!</a:t>
            </a:r>
            <a:endParaRPr>
              <a:solidFill>
                <a:srgbClr val="000000"/>
              </a:solidFill>
              <a:latin typeface="Arial"/>
              <a:ea typeface="Arial"/>
              <a:cs typeface="Arial"/>
              <a:sym typeface="Arial"/>
            </a:endParaRPr>
          </a:p>
          <a:p>
            <a:pPr marL="0" lvl="0" indent="0" algn="l" rtl="0">
              <a:spcBef>
                <a:spcPts val="1200"/>
              </a:spcBef>
              <a:spcAft>
                <a:spcPts val="0"/>
              </a:spcAft>
              <a:buNone/>
            </a:pPr>
            <a:endParaRPr sz="1500"/>
          </a:p>
          <a:p>
            <a:pPr marL="0" lvl="0" indent="0" algn="l" rtl="0">
              <a:spcBef>
                <a:spcPts val="1200"/>
              </a:spcBef>
              <a:spcAft>
                <a:spcPts val="0"/>
              </a:spcAft>
              <a:buNone/>
            </a:pPr>
            <a:endParaRPr sz="1500"/>
          </a:p>
        </p:txBody>
      </p:sp>
      <p:pic>
        <p:nvPicPr>
          <p:cNvPr id="185" name="Google Shape;185;p20"/>
          <p:cNvPicPr preferRelativeResize="0"/>
          <p:nvPr/>
        </p:nvPicPr>
        <p:blipFill>
          <a:blip r:embed="rId3">
            <a:alphaModFix/>
          </a:blip>
          <a:stretch>
            <a:fillRect/>
          </a:stretch>
        </p:blipFill>
        <p:spPr>
          <a:xfrm>
            <a:off x="215750" y="191948"/>
            <a:ext cx="1536025" cy="761400"/>
          </a:xfrm>
          <a:prstGeom prst="rect">
            <a:avLst/>
          </a:prstGeom>
          <a:noFill/>
          <a:ln>
            <a:noFill/>
          </a:ln>
        </p:spPr>
      </p:pic>
      <p:sp>
        <p:nvSpPr>
          <p:cNvPr id="186" name="Google Shape;186;p20"/>
          <p:cNvSpPr txBox="1"/>
          <p:nvPr/>
        </p:nvSpPr>
        <p:spPr>
          <a:xfrm>
            <a:off x="3565675" y="2087200"/>
            <a:ext cx="3279900" cy="6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Calibri"/>
                <a:ea typeface="Calibri"/>
                <a:cs typeface="Calibri"/>
                <a:sym typeface="Calibri"/>
              </a:rPr>
              <a:t>Helpful video: </a:t>
            </a:r>
            <a:r>
              <a:rPr lang="en-GB" u="sng">
                <a:solidFill>
                  <a:schemeClr val="hlink"/>
                </a:solidFill>
                <a:latin typeface="Calibri"/>
                <a:ea typeface="Calibri"/>
                <a:cs typeface="Calibri"/>
                <a:sym typeface="Calibri"/>
                <a:hlinkClick r:id="rId4"/>
              </a:rPr>
              <a:t>https://youtu.be/CnlKXAPeN0I</a:t>
            </a:r>
            <a:r>
              <a:rPr lang="en-GB">
                <a:latin typeface="Calibri"/>
                <a:ea typeface="Calibri"/>
                <a:cs typeface="Calibri"/>
                <a:sym typeface="Calibri"/>
              </a:rPr>
              <a:t> </a:t>
            </a:r>
            <a:endParaRPr>
              <a:latin typeface="Calibri"/>
              <a:ea typeface="Calibri"/>
              <a:cs typeface="Calibri"/>
              <a:sym typeface="Calibri"/>
            </a:endParaRPr>
          </a:p>
        </p:txBody>
      </p:sp>
      <p:pic>
        <p:nvPicPr>
          <p:cNvPr id="187" name="Google Shape;187;p20"/>
          <p:cNvPicPr preferRelativeResize="0"/>
          <p:nvPr/>
        </p:nvPicPr>
        <p:blipFill>
          <a:blip r:embed="rId5">
            <a:alphaModFix/>
          </a:blip>
          <a:stretch>
            <a:fillRect/>
          </a:stretch>
        </p:blipFill>
        <p:spPr>
          <a:xfrm>
            <a:off x="6486375" y="132524"/>
            <a:ext cx="2369850" cy="315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1850325" y="286525"/>
            <a:ext cx="3417300" cy="6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Estonian cuisine</a:t>
            </a:r>
            <a:endParaRPr/>
          </a:p>
        </p:txBody>
      </p:sp>
      <p:sp>
        <p:nvSpPr>
          <p:cNvPr id="193" name="Google Shape;193;p21"/>
          <p:cNvSpPr txBox="1">
            <a:spLocks noGrp="1"/>
          </p:cNvSpPr>
          <p:nvPr>
            <p:ph type="body" idx="1"/>
          </p:nvPr>
        </p:nvSpPr>
        <p:spPr>
          <a:xfrm>
            <a:off x="238950" y="1345225"/>
            <a:ext cx="8666100" cy="3550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sz="1200">
                <a:solidFill>
                  <a:srgbClr val="000000"/>
                </a:solidFill>
                <a:latin typeface="Arial"/>
                <a:ea typeface="Arial"/>
                <a:cs typeface="Arial"/>
                <a:sym typeface="Arial"/>
              </a:rPr>
              <a:t>Traditional </a:t>
            </a:r>
            <a:r>
              <a:rPr lang="en-GB" sz="1200" b="1">
                <a:solidFill>
                  <a:srgbClr val="000000"/>
                </a:solidFill>
                <a:latin typeface="Arial"/>
                <a:ea typeface="Arial"/>
                <a:cs typeface="Arial"/>
                <a:sym typeface="Arial"/>
              </a:rPr>
              <a:t>Estonian cuisine</a:t>
            </a:r>
            <a:r>
              <a:rPr lang="en-GB" sz="1200">
                <a:solidFill>
                  <a:srgbClr val="000000"/>
                </a:solidFill>
                <a:latin typeface="Arial"/>
                <a:ea typeface="Arial"/>
                <a:cs typeface="Arial"/>
                <a:sym typeface="Arial"/>
              </a:rPr>
              <a:t> has substantially been based on meat and</a:t>
            </a:r>
            <a:r>
              <a:rPr lang="en-GB" sz="12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1200">
                <a:solidFill>
                  <a:srgbClr val="000000"/>
                </a:solidFill>
                <a:latin typeface="Arial"/>
                <a:ea typeface="Arial"/>
                <a:cs typeface="Arial"/>
                <a:sym typeface="Arial"/>
              </a:rPr>
              <a:t>potatoes, and on fish in coastal and lakeside areas, but now bears influence from many other cuisines, including a variety of international foods and dishes. The most typical foods in Estonia have been</a:t>
            </a:r>
            <a:r>
              <a:rPr lang="en-GB" sz="120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1200">
                <a:solidFill>
                  <a:srgbClr val="000000"/>
                </a:solidFill>
                <a:latin typeface="Arial"/>
                <a:ea typeface="Arial"/>
                <a:cs typeface="Arial"/>
                <a:sym typeface="Arial"/>
              </a:rPr>
              <a:t>rye bread,</a:t>
            </a:r>
            <a:r>
              <a:rPr lang="en-GB" sz="1200">
                <a:solidFill>
                  <a:srgbClr val="000000"/>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1200">
                <a:solidFill>
                  <a:srgbClr val="000000"/>
                </a:solidFill>
                <a:latin typeface="Arial"/>
                <a:ea typeface="Arial"/>
                <a:cs typeface="Arial"/>
                <a:sym typeface="Arial"/>
              </a:rPr>
              <a:t>pork, potatoes and</a:t>
            </a:r>
            <a:r>
              <a:rPr lang="en-GB" sz="1200">
                <a:solidFill>
                  <a:srgbClr val="000000"/>
                </a:solidFill>
                <a:uFill>
                  <a:noFill/>
                </a:u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1200">
                <a:solidFill>
                  <a:srgbClr val="000000"/>
                </a:solidFill>
                <a:latin typeface="Arial"/>
                <a:ea typeface="Arial"/>
                <a:cs typeface="Arial"/>
                <a:sym typeface="Arial"/>
              </a:rPr>
              <a:t>dairy products. Estonian eating habits have historically been closely linked to the seasons. </a:t>
            </a:r>
            <a:endParaRPr sz="1200">
              <a:solidFill>
                <a:srgbClr val="000000"/>
              </a:solidFill>
              <a:latin typeface="Arial"/>
              <a:ea typeface="Arial"/>
              <a:cs typeface="Arial"/>
              <a:sym typeface="Arial"/>
            </a:endParaRPr>
          </a:p>
          <a:p>
            <a:pPr marL="0" lvl="0" indent="0" algn="l" rtl="0">
              <a:spcBef>
                <a:spcPts val="1200"/>
              </a:spcBef>
              <a:spcAft>
                <a:spcPts val="0"/>
              </a:spcAft>
              <a:buNone/>
            </a:pPr>
            <a:r>
              <a:rPr lang="en-GB" b="1">
                <a:solidFill>
                  <a:srgbClr val="000000"/>
                </a:solidFill>
                <a:latin typeface="Arial"/>
                <a:ea typeface="Arial"/>
                <a:cs typeface="Arial"/>
                <a:sym typeface="Arial"/>
              </a:rPr>
              <a:t>Most known Estonian dishes from old times: </a:t>
            </a:r>
            <a:endParaRPr>
              <a:solidFill>
                <a:srgbClr val="000000"/>
              </a:solidFill>
              <a:latin typeface="Arial"/>
              <a:ea typeface="Arial"/>
              <a:cs typeface="Arial"/>
              <a:sym typeface="Arial"/>
            </a:endParaRPr>
          </a:p>
          <a:p>
            <a:pPr marL="0" lvl="0" indent="457200" algn="l" rtl="0">
              <a:spcBef>
                <a:spcPts val="1200"/>
              </a:spcBef>
              <a:spcAft>
                <a:spcPts val="0"/>
              </a:spcAft>
              <a:buNone/>
            </a:pPr>
            <a:r>
              <a:rPr lang="en-GB" b="1">
                <a:solidFill>
                  <a:srgbClr val="000000"/>
                </a:solidFill>
                <a:latin typeface="Arial"/>
                <a:ea typeface="Arial"/>
                <a:cs typeface="Arial"/>
                <a:sym typeface="Arial"/>
              </a:rPr>
              <a:t>Meat jelly</a:t>
            </a:r>
            <a:r>
              <a:rPr lang="en-GB">
                <a:solidFill>
                  <a:srgbClr val="000000"/>
                </a:solidFill>
                <a:latin typeface="Arial"/>
                <a:ea typeface="Arial"/>
                <a:cs typeface="Arial"/>
                <a:sym typeface="Arial"/>
              </a:rPr>
              <a:t> (brawn)                                                                               </a:t>
            </a:r>
            <a:r>
              <a:rPr lang="en-GB" b="1">
                <a:solidFill>
                  <a:srgbClr val="000000"/>
                </a:solidFill>
                <a:latin typeface="Arial"/>
                <a:ea typeface="Arial"/>
                <a:cs typeface="Arial"/>
                <a:sym typeface="Arial"/>
              </a:rPr>
              <a:t>Black pudding</a:t>
            </a:r>
            <a:r>
              <a:rPr lang="en-GB">
                <a:solidFill>
                  <a:srgbClr val="000000"/>
                </a:solidFill>
                <a:latin typeface="Arial"/>
                <a:ea typeface="Arial"/>
                <a:cs typeface="Arial"/>
                <a:sym typeface="Arial"/>
              </a:rPr>
              <a:t> (blood pudding)</a:t>
            </a:r>
            <a:endParaRPr>
              <a:solidFill>
                <a:srgbClr val="000000"/>
              </a:solidFill>
              <a:latin typeface="Arial"/>
              <a:ea typeface="Arial"/>
              <a:cs typeface="Arial"/>
              <a:sym typeface="Arial"/>
            </a:endParaRPr>
          </a:p>
          <a:p>
            <a:pPr marL="457200" lvl="0" indent="457200" algn="l" rtl="0">
              <a:spcBef>
                <a:spcPts val="1200"/>
              </a:spcBef>
              <a:spcAft>
                <a:spcPts val="0"/>
              </a:spcAft>
              <a:buNone/>
            </a:pPr>
            <a:endParaRPr b="1">
              <a:solidFill>
                <a:srgbClr val="000000"/>
              </a:solidFill>
              <a:latin typeface="Arial"/>
              <a:ea typeface="Arial"/>
              <a:cs typeface="Arial"/>
              <a:sym typeface="Arial"/>
            </a:endParaRPr>
          </a:p>
          <a:p>
            <a:pPr marL="0" lvl="0" indent="0" algn="l" rtl="0">
              <a:spcBef>
                <a:spcPts val="1200"/>
              </a:spcBef>
              <a:spcAft>
                <a:spcPts val="0"/>
              </a:spcAft>
              <a:buNone/>
            </a:pPr>
            <a:endParaRPr>
              <a:solidFill>
                <a:srgbClr val="000000"/>
              </a:solidFill>
              <a:latin typeface="Arial"/>
              <a:ea typeface="Arial"/>
              <a:cs typeface="Arial"/>
              <a:sym typeface="Arial"/>
            </a:endParaRPr>
          </a:p>
          <a:p>
            <a:pPr marL="0" lvl="0" indent="0" algn="l" rtl="0">
              <a:spcBef>
                <a:spcPts val="1200"/>
              </a:spcBef>
              <a:spcAft>
                <a:spcPts val="0"/>
              </a:spcAft>
              <a:buNone/>
            </a:pPr>
            <a:endParaRPr>
              <a:solidFill>
                <a:srgbClr val="000000"/>
              </a:solidFill>
              <a:latin typeface="Arial"/>
              <a:ea typeface="Arial"/>
              <a:cs typeface="Arial"/>
              <a:sym typeface="Arial"/>
            </a:endParaRPr>
          </a:p>
          <a:p>
            <a:pPr marL="0" lvl="0" indent="0" algn="l" rtl="0">
              <a:spcBef>
                <a:spcPts val="1200"/>
              </a:spcBef>
              <a:spcAft>
                <a:spcPts val="1600"/>
              </a:spcAft>
              <a:buNone/>
            </a:pPr>
            <a:endParaRPr sz="1700"/>
          </a:p>
        </p:txBody>
      </p:sp>
      <p:pic>
        <p:nvPicPr>
          <p:cNvPr id="194" name="Google Shape;194;p21"/>
          <p:cNvPicPr preferRelativeResize="0"/>
          <p:nvPr/>
        </p:nvPicPr>
        <p:blipFill>
          <a:blip r:embed="rId7">
            <a:alphaModFix/>
          </a:blip>
          <a:stretch>
            <a:fillRect/>
          </a:stretch>
        </p:blipFill>
        <p:spPr>
          <a:xfrm>
            <a:off x="189250" y="190272"/>
            <a:ext cx="1731075" cy="1154950"/>
          </a:xfrm>
          <a:prstGeom prst="rect">
            <a:avLst/>
          </a:prstGeom>
          <a:noFill/>
          <a:ln>
            <a:noFill/>
          </a:ln>
        </p:spPr>
      </p:pic>
      <p:pic>
        <p:nvPicPr>
          <p:cNvPr id="195" name="Google Shape;195;p21"/>
          <p:cNvPicPr preferRelativeResize="0"/>
          <p:nvPr/>
        </p:nvPicPr>
        <p:blipFill rotWithShape="1">
          <a:blip r:embed="rId8">
            <a:alphaModFix/>
          </a:blip>
          <a:srcRect t="11699" r="3166"/>
          <a:stretch/>
        </p:blipFill>
        <p:spPr>
          <a:xfrm>
            <a:off x="531550" y="3254100"/>
            <a:ext cx="2276250" cy="2075750"/>
          </a:xfrm>
          <a:prstGeom prst="rect">
            <a:avLst/>
          </a:prstGeom>
          <a:noFill/>
          <a:ln>
            <a:noFill/>
          </a:ln>
        </p:spPr>
      </p:pic>
      <p:pic>
        <p:nvPicPr>
          <p:cNvPr id="196" name="Google Shape;196;p21"/>
          <p:cNvPicPr preferRelativeResize="0"/>
          <p:nvPr/>
        </p:nvPicPr>
        <p:blipFill>
          <a:blip r:embed="rId9">
            <a:alphaModFix/>
          </a:blip>
          <a:stretch>
            <a:fillRect/>
          </a:stretch>
        </p:blipFill>
        <p:spPr>
          <a:xfrm>
            <a:off x="5106250" y="3254096"/>
            <a:ext cx="3417300" cy="2075743"/>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Slaidrāde ekrānā (16:9)</PresentationFormat>
  <Paragraphs>125</Paragraphs>
  <Slides>13</Slides>
  <Notes>13</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13</vt:i4>
      </vt:variant>
    </vt:vector>
  </HeadingPairs>
  <TitlesOfParts>
    <vt:vector size="17" baseType="lpstr">
      <vt:lpstr>Calibri</vt:lpstr>
      <vt:lpstr>Arial</vt:lpstr>
      <vt:lpstr>Nunito</vt:lpstr>
      <vt:lpstr>Shift</vt:lpstr>
      <vt:lpstr>Communication Through Food</vt:lpstr>
      <vt:lpstr>Why food?</vt:lpstr>
      <vt:lpstr>What can we do?</vt:lpstr>
      <vt:lpstr>Latvian cuisine</vt:lpstr>
      <vt:lpstr> Potato pancakes</vt:lpstr>
      <vt:lpstr>Quick apple ‘sandwiches’</vt:lpstr>
      <vt:lpstr>Oat flake and berry layers</vt:lpstr>
      <vt:lpstr>Debesmanna</vt:lpstr>
      <vt:lpstr>Estonian cuisine</vt:lpstr>
      <vt:lpstr>Stuffed egg appetizer - Mushrooms(amanita muscaria/ fly agaric)</vt:lpstr>
      <vt:lpstr>Vegetable soup light dish - Creamy pumpkin soup </vt:lpstr>
      <vt:lpstr>Potato main dish - Roasted potatoes </vt:lpstr>
      <vt:lpstr>A twist on kamavaht dessert - Creamy coffee jelly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Through Food</dc:title>
  <dc:creator>Laura</dc:creator>
  <cp:lastModifiedBy>Skolotajs</cp:lastModifiedBy>
  <cp:revision>1</cp:revision>
  <dcterms:modified xsi:type="dcterms:W3CDTF">2020-11-12T11:33:12Z</dcterms:modified>
</cp:coreProperties>
</file>